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Open Sauce Bold" charset="1" panose="00000800000000000000"/>
      <p:regular r:id="rId39"/>
    </p:embeddedFont>
    <p:embeddedFont>
      <p:font typeface="Open Sauce Heavy" charset="1" panose="00000A00000000000000"/>
      <p:regular r:id="rId40"/>
    </p:embeddedFont>
    <p:embeddedFont>
      <p:font typeface="Open Sauce" charset="1" panose="00000500000000000000"/>
      <p:regular r:id="rId41"/>
    </p:embeddedFont>
    <p:embeddedFont>
      <p:font typeface="Open Sans Bold" charset="1" panose="020B0806030504020204"/>
      <p:regular r:id="rId42"/>
    </p:embeddedFont>
    <p:embeddedFont>
      <p:font typeface="Open Sans" charset="1" panose="020B0606030504020204"/>
      <p:regular r:id="rId43"/>
    </p:embeddedFont>
    <p:embeddedFont>
      <p:font typeface="Madani Arabic" charset="1" panose="000000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jpe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jpeg" Type="http://schemas.openxmlformats.org/officeDocument/2006/relationships/image"/><Relationship Id="rId7" Target="../media/image52.jpeg" Type="http://schemas.openxmlformats.org/officeDocument/2006/relationships/image"/><Relationship Id="rId8" Target="../media/image53.jpeg" Type="http://schemas.openxmlformats.org/officeDocument/2006/relationships/image"/><Relationship Id="rId9" Target="../media/image5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6.jpeg" Type="http://schemas.openxmlformats.org/officeDocument/2006/relationships/image"/><Relationship Id="rId7" Target="../media/image57.jpeg" Type="http://schemas.openxmlformats.org/officeDocument/2006/relationships/image"/><Relationship Id="rId8" Target="../media/image58.jpeg" Type="http://schemas.openxmlformats.org/officeDocument/2006/relationships/image"/><Relationship Id="rId9" Target="../media/image5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19" Target="../media/image24.png" Type="http://schemas.openxmlformats.org/officeDocument/2006/relationships/image"/><Relationship Id="rId2" Target="../media/image7.jpeg" Type="http://schemas.openxmlformats.org/officeDocument/2006/relationships/image"/><Relationship Id="rId20" Target="../media/image25.svg" Type="http://schemas.openxmlformats.org/officeDocument/2006/relationships/image"/><Relationship Id="rId21" Target="../media/image26.png" Type="http://schemas.openxmlformats.org/officeDocument/2006/relationships/image"/><Relationship Id="rId22" Target="../media/image27.svg" Type="http://schemas.openxmlformats.org/officeDocument/2006/relationships/image"/><Relationship Id="rId23" Target="../media/image28.png" Type="http://schemas.openxmlformats.org/officeDocument/2006/relationships/image"/><Relationship Id="rId24" Target="../media/image29.svg" Type="http://schemas.openxmlformats.org/officeDocument/2006/relationships/image"/><Relationship Id="rId25" Target="../media/image30.png" Type="http://schemas.openxmlformats.org/officeDocument/2006/relationships/image"/><Relationship Id="rId26" Target="../media/image31.svg" Type="http://schemas.openxmlformats.org/officeDocument/2006/relationships/image"/><Relationship Id="rId27" Target="../media/image32.png" Type="http://schemas.openxmlformats.org/officeDocument/2006/relationships/image"/><Relationship Id="rId28" Target="../media/image33.sv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9.jpeg" Type="http://schemas.openxmlformats.org/officeDocument/2006/relationships/image"/><Relationship Id="rId7" Target="../media/image60.jpeg" Type="http://schemas.openxmlformats.org/officeDocument/2006/relationships/image"/><Relationship Id="rId8" Target="../media/image61.jpeg" Type="http://schemas.openxmlformats.org/officeDocument/2006/relationships/image"/><Relationship Id="rId9" Target="../media/image6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jpe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63.jpeg" Type="http://schemas.openxmlformats.org/officeDocument/2006/relationships/image"/><Relationship Id="rId7" Target="../media/image64.jpeg" Type="http://schemas.openxmlformats.org/officeDocument/2006/relationships/image"/><Relationship Id="rId8" Target="../media/image65.jpeg" Type="http://schemas.openxmlformats.org/officeDocument/2006/relationships/image"/><Relationship Id="rId9" Target="../media/image6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68.jpeg" Type="http://schemas.openxmlformats.org/officeDocument/2006/relationships/image"/><Relationship Id="rId7" Target="../media/image69.jpeg" Type="http://schemas.openxmlformats.org/officeDocument/2006/relationships/image"/><Relationship Id="rId8" Target="../media/image70.jpeg" Type="http://schemas.openxmlformats.org/officeDocument/2006/relationships/image"/><Relationship Id="rId9" Target="../media/image7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75.jpeg" Type="http://schemas.openxmlformats.org/officeDocument/2006/relationships/image"/><Relationship Id="rId5" Target="../media/image76.jpe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87.jpeg" Type="http://schemas.openxmlformats.org/officeDocument/2006/relationships/image"/><Relationship Id="rId13" Target="../media/image6.png" Type="http://schemas.openxmlformats.org/officeDocument/2006/relationships/image"/><Relationship Id="rId2" Target="../media/image79.png" Type="http://schemas.openxmlformats.org/officeDocument/2006/relationships/image"/><Relationship Id="rId3" Target="../media/image80.svg" Type="http://schemas.openxmlformats.org/officeDocument/2006/relationships/image"/><Relationship Id="rId4" Target="../media/image81.png" Type="http://schemas.openxmlformats.org/officeDocument/2006/relationships/image"/><Relationship Id="rId5" Target="../media/image82.svg" Type="http://schemas.openxmlformats.org/officeDocument/2006/relationships/image"/><Relationship Id="rId6" Target="../media/image83.png" Type="http://schemas.openxmlformats.org/officeDocument/2006/relationships/image"/><Relationship Id="rId7" Target="../media/image84.svg" Type="http://schemas.openxmlformats.org/officeDocument/2006/relationships/image"/><Relationship Id="rId8" Target="../media/image85.png" Type="http://schemas.openxmlformats.org/officeDocument/2006/relationships/image"/><Relationship Id="rId9" Target="../media/image8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40.jpeg" Type="http://schemas.openxmlformats.org/officeDocument/2006/relationships/image"/><Relationship Id="rId5" Target="../media/image4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47759" y="3749017"/>
            <a:ext cx="3240241" cy="6504134"/>
          </a:xfrm>
          <a:custGeom>
            <a:avLst/>
            <a:gdLst/>
            <a:ahLst/>
            <a:cxnLst/>
            <a:rect r="r" b="b" t="t" l="l"/>
            <a:pathLst>
              <a:path h="6504134" w="3240241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032403" y="-1448305"/>
            <a:ext cx="5255597" cy="13183610"/>
            <a:chOff x="0" y="0"/>
            <a:chExt cx="1384190" cy="347222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84190" cy="3472226"/>
            </a:xfrm>
            <a:custGeom>
              <a:avLst/>
              <a:gdLst/>
              <a:ahLst/>
              <a:cxnLst/>
              <a:rect r="r" b="b" t="t" l="l"/>
              <a:pathLst>
                <a:path h="3472226" w="1384190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432880" y="1526000"/>
            <a:ext cx="7234999" cy="7234999"/>
          </a:xfrm>
          <a:custGeom>
            <a:avLst/>
            <a:gdLst/>
            <a:ahLst/>
            <a:cxnLst/>
            <a:rect r="r" b="b" t="t" l="l"/>
            <a:pathLst>
              <a:path h="7234999" w="7234999">
                <a:moveTo>
                  <a:pt x="0" y="0"/>
                </a:moveTo>
                <a:lnTo>
                  <a:pt x="7234999" y="0"/>
                </a:lnTo>
                <a:lnTo>
                  <a:pt x="7234999" y="7235000"/>
                </a:lnTo>
                <a:lnTo>
                  <a:pt x="0" y="723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106590" y="2199722"/>
            <a:ext cx="5887580" cy="5887556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4614" t="0" r="-35658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4920" y="3489495"/>
            <a:ext cx="141502" cy="5271504"/>
            <a:chOff x="0" y="0"/>
            <a:chExt cx="37268" cy="13883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7268" cy="1388380"/>
            </a:xfrm>
            <a:custGeom>
              <a:avLst/>
              <a:gdLst/>
              <a:ahLst/>
              <a:cxnLst/>
              <a:rect r="r" b="b" t="t" l="l"/>
              <a:pathLst>
                <a:path h="1388380" w="37268">
                  <a:moveTo>
                    <a:pt x="0" y="0"/>
                  </a:moveTo>
                  <a:lnTo>
                    <a:pt x="37268" y="0"/>
                  </a:lnTo>
                  <a:lnTo>
                    <a:pt x="37268" y="1388380"/>
                  </a:lnTo>
                  <a:lnTo>
                    <a:pt x="0" y="1388380"/>
                  </a:ln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37268" cy="14074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5623" y="704101"/>
            <a:ext cx="1643798" cy="164379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08325" y="0"/>
                  </a:moveTo>
                  <a:lnTo>
                    <a:pt x="704475" y="0"/>
                  </a:lnTo>
                  <a:cubicBezTo>
                    <a:pt x="764301" y="0"/>
                    <a:pt x="812800" y="48499"/>
                    <a:pt x="812800" y="108325"/>
                  </a:cubicBezTo>
                  <a:lnTo>
                    <a:pt x="812800" y="704475"/>
                  </a:lnTo>
                  <a:cubicBezTo>
                    <a:pt x="812800" y="764301"/>
                    <a:pt x="764301" y="812800"/>
                    <a:pt x="704475" y="812800"/>
                  </a:cubicBezTo>
                  <a:lnTo>
                    <a:pt x="108325" y="812800"/>
                  </a:lnTo>
                  <a:cubicBezTo>
                    <a:pt x="48499" y="812800"/>
                    <a:pt x="0" y="764301"/>
                    <a:pt x="0" y="704475"/>
                  </a:cubicBezTo>
                  <a:lnTo>
                    <a:pt x="0" y="108325"/>
                  </a:lnTo>
                  <a:cubicBezTo>
                    <a:pt x="0" y="48499"/>
                    <a:pt x="48499" y="0"/>
                    <a:pt x="108325" y="0"/>
                  </a:cubicBezTo>
                  <a:close/>
                </a:path>
              </a:pathLst>
            </a:custGeom>
            <a:blipFill>
              <a:blip r:embed="rId7"/>
              <a:stretch>
                <a:fillRect l="-229" t="0" r="-229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87521" y="3403770"/>
            <a:ext cx="7756479" cy="324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51"/>
              </a:lnSpc>
            </a:pPr>
            <a:r>
              <a:rPr lang="en-US" b="true" sz="4607" spc="-92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L'impact des technologies numériques sur le </a:t>
            </a:r>
          </a:p>
          <a:p>
            <a:pPr algn="just">
              <a:lnSpc>
                <a:spcPts val="6451"/>
              </a:lnSpc>
            </a:pPr>
            <a:r>
              <a:rPr lang="en-US" b="true" sz="4607" spc="-92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développement du sport </a:t>
            </a:r>
          </a:p>
          <a:p>
            <a:pPr algn="just">
              <a:lnSpc>
                <a:spcPts val="6451"/>
              </a:lnSpc>
            </a:pPr>
            <a:r>
              <a:rPr lang="en-US" b="true" sz="4607" spc="-92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scolaire, l’Application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7521" y="6507882"/>
            <a:ext cx="8293728" cy="200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06"/>
              </a:lnSpc>
            </a:pPr>
            <a:r>
              <a:rPr lang="en-US" sz="11647" spc="-232" b="true">
                <a:solidFill>
                  <a:srgbClr val="191919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CORREYA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92582" y="8406000"/>
            <a:ext cx="6832368" cy="4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5"/>
              </a:lnSpc>
            </a:pPr>
            <a:r>
              <a:rPr lang="en-US" sz="3018" spc="24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comme modèle..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4401677" y="3484661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3- Pendant le cours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2442043" y="5897387"/>
            <a:ext cx="6065647" cy="23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L'enseignant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explique</a:t>
            </a:r>
            <a:r>
              <a:rPr lang="en-US" b="true" sz="29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suit</a:t>
            </a:r>
            <a:r>
              <a:rPr lang="en-US" b="true" sz="29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surveille</a:t>
            </a:r>
            <a:r>
              <a:rPr lang="en-US" b="true" sz="29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répond aux questions </a:t>
            </a:r>
            <a:r>
              <a:rPr lang="en-US" b="true" sz="29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et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corrige les erreurs 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 sein de chaque groupe et lors de chaque séance.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06126" y="3809075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047777" y="6359431"/>
            <a:ext cx="6065647" cy="142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L'application effectue toutes ces tâches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sans l'intervention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l'enseignant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1601" t="-34486" r="-39698" b="-17681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0800000">
            <a:off x="13094994" y="3375980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3699443" y="3700394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4401677" y="3484661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3- Pendant le cours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2442043" y="6135512"/>
            <a:ext cx="6065647" cy="190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Les premiers secours, ainsi que les indicateurs de santé et de sécurité préventive (F.C),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 sont pas disponibles.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06126" y="3809075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0655461" y="4376873"/>
            <a:ext cx="6850279" cy="5508736"/>
            <a:chOff x="0" y="0"/>
            <a:chExt cx="4470528" cy="3595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562924" y="5927178"/>
            <a:ext cx="5035354" cy="23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Les premiers secours, ainsi que les indicateurs de santé et de sécurité préventive,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sont intégrés dans l'application.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1601" t="-34486" r="-39698" b="-17681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0800000">
            <a:off x="13094994" y="3375980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3699443" y="3700394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117471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3526667" y="3484661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79" y="0"/>
                </a:lnTo>
                <a:lnTo>
                  <a:pt x="2146379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3- Pendant le cours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567033" y="5897387"/>
            <a:ext cx="6065647" cy="23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Il est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très difficile pour l'apprenant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porter à la fois la feuille de suivi et le chronomètre tout en courant, ce qui crée de l'ennui chez lui.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31115" y="3809075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9348971" y="4332876"/>
            <a:ext cx="8337491" cy="5508736"/>
            <a:chOff x="0" y="0"/>
            <a:chExt cx="5441090" cy="3595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41090" cy="3595030"/>
            </a:xfrm>
            <a:custGeom>
              <a:avLst/>
              <a:gdLst/>
              <a:ahLst/>
              <a:cxnLst/>
              <a:rect r="r" b="b" t="t" l="l"/>
              <a:pathLst>
                <a:path h="3595030" w="5441090">
                  <a:moveTo>
                    <a:pt x="29714" y="0"/>
                  </a:moveTo>
                  <a:lnTo>
                    <a:pt x="5411376" y="0"/>
                  </a:lnTo>
                  <a:cubicBezTo>
                    <a:pt x="5427787" y="0"/>
                    <a:pt x="5441090" y="13303"/>
                    <a:pt x="5441090" y="29714"/>
                  </a:cubicBezTo>
                  <a:lnTo>
                    <a:pt x="5441090" y="3565316"/>
                  </a:lnTo>
                  <a:cubicBezTo>
                    <a:pt x="5441090" y="3573197"/>
                    <a:pt x="5437960" y="3580755"/>
                    <a:pt x="5432387" y="3586327"/>
                  </a:cubicBezTo>
                  <a:cubicBezTo>
                    <a:pt x="5426815" y="3591900"/>
                    <a:pt x="5419257" y="3595030"/>
                    <a:pt x="5411376" y="3595030"/>
                  </a:cubicBezTo>
                  <a:lnTo>
                    <a:pt x="29714" y="3595030"/>
                  </a:lnTo>
                  <a:cubicBezTo>
                    <a:pt x="13303" y="3595030"/>
                    <a:pt x="0" y="3581727"/>
                    <a:pt x="0" y="3565316"/>
                  </a:cubicBezTo>
                  <a:lnTo>
                    <a:pt x="0" y="29714"/>
                  </a:lnTo>
                  <a:cubicBezTo>
                    <a:pt x="0" y="13303"/>
                    <a:pt x="13303" y="0"/>
                    <a:pt x="29714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441090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974450" y="4930681"/>
            <a:ext cx="7086533" cy="428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L'application :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  -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Guide l'apprenant 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tout au long du cours en trois langues : arabe, français et anglais.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   - Permet d'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écouter de la musique.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  - Permet de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partager les résultats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séance sur les réseaux sociaux.</a:t>
            </a:r>
          </a:p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Cette approche est très motivante pour encourager la pratique du sport.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438926" y="362267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40207" y="3603620"/>
            <a:ext cx="1762941" cy="17629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1601" t="-34486" r="-39698" b="-17681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0800000">
            <a:off x="12219984" y="3375980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2824432" y="3700394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4401677" y="3484661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3- Pendant le cours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2442043" y="5183012"/>
            <a:ext cx="6065647" cy="3808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L'enseignant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 respecte pas les différences individuelles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entre les apprenants pendant le cours. De ce fait, il divise la classe en 4, 5 ou 6 groupes en raison de la difficulté à assurer le suivi, notamment à cause du manque de chronomètre.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52898" y="3809075"/>
            <a:ext cx="643937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047777" y="5645056"/>
            <a:ext cx="6065647" cy="285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Respect total des différences individuelles.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 nombre de groupes est illimité, avec plus de 23 informations collectées à chaque séance pour chaque apprenant.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1601" t="-34486" r="-39698" b="-17681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0800000">
            <a:off x="13094994" y="3375980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3699443" y="3700394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sz="3824">
                <a:solidFill>
                  <a:srgbClr val="F8F8F8"/>
                </a:solidFill>
                <a:latin typeface="Open Sauce"/>
                <a:ea typeface="Open Sauce"/>
                <a:cs typeface="Open Sauce"/>
                <a:sym typeface="Open Sauce"/>
              </a:rPr>
              <a:t>05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095642" y="2054763"/>
            <a:ext cx="13962903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4- Projet personnel de l’apprenant :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2442043" y="5659262"/>
            <a:ext cx="6065647" cy="285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 projet personnel de l’apprenant devient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impossible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car l'enseignant ne prend pas en compte les différences individuelles entre les apprenants.</a:t>
            </a: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047777" y="5645056"/>
            <a:ext cx="6065647" cy="285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Chaque apprenant peut exporter de l'application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une fiche de suivi personnelle (au format PDF)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montrant ce qu'il a réalisé à l'intérieur et à l'extérieur de l'établissement.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71601" t="-34486" r="-39698" b="-176814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91079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5- Evaluation sommative :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2442043" y="5465135"/>
            <a:ext cx="6065647" cy="33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régularité de la course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est estimée mais non contrôlée.</a:t>
            </a:r>
          </a:p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Elle ne respecte pas le principe d'égalité des chances, car elle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exige l'assistance des autres apprenants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lors de l'évaluation.</a:t>
            </a: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047777" y="5883181"/>
            <a:ext cx="6065647" cy="23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régularité de la course est assurée tout en respectant le principe d'égalité des chances, sans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aucune intervention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ou assistance des apprenants.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71601" t="-34486" r="-39698" b="-176814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079890" y="3059241"/>
            <a:ext cx="14432148" cy="4168518"/>
            <a:chOff x="0" y="0"/>
            <a:chExt cx="3801060" cy="10978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01059" cy="1097881"/>
            </a:xfrm>
            <a:custGeom>
              <a:avLst/>
              <a:gdLst/>
              <a:ahLst/>
              <a:cxnLst/>
              <a:rect r="r" b="b" t="t" l="l"/>
              <a:pathLst>
                <a:path h="1097881" w="3801059">
                  <a:moveTo>
                    <a:pt x="21994" y="0"/>
                  </a:moveTo>
                  <a:lnTo>
                    <a:pt x="3779065" y="0"/>
                  </a:lnTo>
                  <a:cubicBezTo>
                    <a:pt x="3784899" y="0"/>
                    <a:pt x="3790493" y="2317"/>
                    <a:pt x="3794618" y="6442"/>
                  </a:cubicBezTo>
                  <a:cubicBezTo>
                    <a:pt x="3798742" y="10567"/>
                    <a:pt x="3801059" y="16161"/>
                    <a:pt x="3801059" y="21994"/>
                  </a:cubicBezTo>
                  <a:lnTo>
                    <a:pt x="3801059" y="1075887"/>
                  </a:lnTo>
                  <a:cubicBezTo>
                    <a:pt x="3801059" y="1081721"/>
                    <a:pt x="3798742" y="1087315"/>
                    <a:pt x="3794618" y="1091439"/>
                  </a:cubicBezTo>
                  <a:cubicBezTo>
                    <a:pt x="3790493" y="1095564"/>
                    <a:pt x="3784899" y="1097881"/>
                    <a:pt x="3779065" y="1097881"/>
                  </a:cubicBezTo>
                  <a:lnTo>
                    <a:pt x="21994" y="1097881"/>
                  </a:lnTo>
                  <a:cubicBezTo>
                    <a:pt x="9847" y="1097881"/>
                    <a:pt x="0" y="1088034"/>
                    <a:pt x="0" y="1075887"/>
                  </a:cubicBezTo>
                  <a:lnTo>
                    <a:pt x="0" y="21994"/>
                  </a:lnTo>
                  <a:cubicBezTo>
                    <a:pt x="0" y="16161"/>
                    <a:pt x="2317" y="10567"/>
                    <a:pt x="6442" y="6442"/>
                  </a:cubicBezTo>
                  <a:cubicBezTo>
                    <a:pt x="10567" y="2317"/>
                    <a:pt x="16161" y="0"/>
                    <a:pt x="21994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801060" cy="11264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267047" y="3348842"/>
            <a:ext cx="13696248" cy="3475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02- Téléchargement  l’App, cycle et premiers secours (Internet)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4749">
            <a:off x="-742870" y="4476458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5"/>
                </a:lnTo>
                <a:lnTo>
                  <a:pt x="0" y="741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8810" y="69682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90550" y="973811"/>
            <a:ext cx="3176290" cy="5914470"/>
            <a:chOff x="0" y="0"/>
            <a:chExt cx="3241040" cy="60350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4915" r="0" b="-1801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650262" y="246815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4654757" y="887654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14337" r="0" b="-8846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096209" y="1064787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8100704" y="1705626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482444" y="2609754"/>
            <a:ext cx="3176290" cy="5914470"/>
            <a:chOff x="0" y="0"/>
            <a:chExt cx="3241040" cy="60350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8"/>
              <a:stretch>
                <a:fillRect l="0" t="-14869" r="0" b="-8314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8542155" y="1882758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10800000">
            <a:off x="11546651" y="2523597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0928391" y="3427726"/>
            <a:ext cx="3176290" cy="5914470"/>
            <a:chOff x="0" y="0"/>
            <a:chExt cx="3241040" cy="60350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9"/>
              <a:stretch>
                <a:fillRect l="0" t="-13230" r="0" b="-9953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988102" y="2700730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10800000">
            <a:off x="14992598" y="3341569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4374338" y="4245697"/>
            <a:ext cx="3176290" cy="5914470"/>
            <a:chOff x="0" y="0"/>
            <a:chExt cx="3241040" cy="60350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10"/>
              <a:stretch>
                <a:fillRect l="0" t="-11592" r="0" b="-11592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5434049" y="3518702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086100"/>
            <a:chOff x="0" y="0"/>
            <a:chExt cx="314537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812800"/>
            </a:xfrm>
            <a:custGeom>
              <a:avLst/>
              <a:gdLst/>
              <a:ahLst/>
              <a:cxnLst/>
              <a:rect r="r" b="b" t="t" l="l"/>
              <a:pathLst>
                <a:path h="81280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786221"/>
                  </a:lnTo>
                  <a:cubicBezTo>
                    <a:pt x="3145372" y="800900"/>
                    <a:pt x="3133473" y="812800"/>
                    <a:pt x="3118794" y="812800"/>
                  </a:cubicBezTo>
                  <a:lnTo>
                    <a:pt x="26579" y="812800"/>
                  </a:lnTo>
                  <a:cubicBezTo>
                    <a:pt x="11900" y="812800"/>
                    <a:pt x="0" y="800900"/>
                    <a:pt x="0" y="78622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38458" y="3606812"/>
            <a:ext cx="11328898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03-</a:t>
            </a: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Test VMA et Configuration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66944" y="7299346"/>
            <a:ext cx="5995659" cy="198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9998" indent="-409999" lvl="1">
              <a:lnSpc>
                <a:spcPts val="5241"/>
              </a:lnSpc>
              <a:buFont typeface="Arial"/>
              <a:buChar char="•"/>
            </a:pPr>
            <a:r>
              <a:rPr lang="en-US" sz="37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configuration </a:t>
            </a:r>
          </a:p>
          <a:p>
            <a:pPr algn="l" marL="819998" indent="-409999" lvl="1">
              <a:lnSpc>
                <a:spcPts val="5241"/>
              </a:lnSpc>
              <a:buFont typeface="Arial"/>
              <a:buChar char="•"/>
            </a:pPr>
            <a:r>
              <a:rPr lang="en-US" sz="37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Test VMA et VO2max</a:t>
            </a:r>
          </a:p>
          <a:p>
            <a:pPr algn="l" marL="819998" indent="-409999" lvl="1">
              <a:lnSpc>
                <a:spcPts val="5241"/>
              </a:lnSpc>
              <a:spcBef>
                <a:spcPct val="0"/>
              </a:spcBef>
              <a:buFont typeface="Arial"/>
              <a:buChar char="•"/>
            </a:pPr>
            <a:r>
              <a:rPr lang="en-US" sz="37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Distance de la piste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4749">
            <a:off x="-742870" y="4476458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5"/>
                </a:lnTo>
                <a:lnTo>
                  <a:pt x="0" y="741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8810" y="69682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90550" y="973811"/>
            <a:ext cx="3176290" cy="5914470"/>
            <a:chOff x="0" y="0"/>
            <a:chExt cx="3241040" cy="60350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6149" r="0" b="-17034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650262" y="246815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4654757" y="887654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16309" r="0" b="-6875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096209" y="1064787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8100704" y="1705626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482444" y="2609754"/>
            <a:ext cx="3176290" cy="5914470"/>
            <a:chOff x="0" y="0"/>
            <a:chExt cx="3241040" cy="60350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8"/>
              <a:stretch>
                <a:fillRect l="0" t="-23184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8542155" y="1882758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10800000">
            <a:off x="11546651" y="2523597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0928391" y="3427726"/>
            <a:ext cx="3176290" cy="5914470"/>
            <a:chOff x="0" y="0"/>
            <a:chExt cx="3241040" cy="60350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11592" r="0" b="-11592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988102" y="2700730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10800000">
            <a:off x="14992598" y="3341569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4374338" y="4245697"/>
            <a:ext cx="3176290" cy="5914470"/>
            <a:chOff x="0" y="0"/>
            <a:chExt cx="3241040" cy="60350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9"/>
              <a:stretch>
                <a:fillRect l="0" t="-11592" r="0" b="-11592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5434049" y="3518702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64597" y="6907331"/>
            <a:ext cx="2628195" cy="2616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photo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age 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sexe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poids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taille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number de seances hebdomadaires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mettre à jour</a:t>
            </a:r>
          </a:p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TEST COOPER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145288" y="9437446"/>
            <a:ext cx="2814953" cy="57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la distance de la piste</a:t>
            </a:r>
          </a:p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mettre à jour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2236" y="873292"/>
            <a:ext cx="16920201" cy="8796706"/>
            <a:chOff x="0" y="0"/>
            <a:chExt cx="4456349" cy="23168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6349" cy="2316828"/>
            </a:xfrm>
            <a:custGeom>
              <a:avLst/>
              <a:gdLst/>
              <a:ahLst/>
              <a:cxnLst/>
              <a:rect r="r" b="b" t="t" l="l"/>
              <a:pathLst>
                <a:path h="2316828" w="4456349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2975917" y="4659479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0" y="0"/>
                </a:moveTo>
                <a:lnTo>
                  <a:pt x="823304" y="0"/>
                </a:lnTo>
                <a:lnTo>
                  <a:pt x="823304" y="1691236"/>
                </a:lnTo>
                <a:lnTo>
                  <a:pt x="0" y="1691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2618010" y="5170341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8" id="8"/>
          <p:cNvSpPr/>
          <p:nvPr/>
        </p:nvSpPr>
        <p:spPr>
          <a:xfrm>
            <a:off x="3387569" y="6663157"/>
            <a:ext cx="0" cy="379286"/>
          </a:xfrm>
          <a:prstGeom prst="line">
            <a:avLst/>
          </a:prstGeom>
          <a:ln cap="rnd" w="2857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9" id="9"/>
          <p:cNvSpPr/>
          <p:nvPr/>
        </p:nvSpPr>
        <p:spPr>
          <a:xfrm flipH="true" flipV="true" rot="-5400000">
            <a:off x="4646356" y="5482783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823304" y="1691236"/>
                </a:moveTo>
                <a:lnTo>
                  <a:pt x="0" y="1691236"/>
                </a:lnTo>
                <a:lnTo>
                  <a:pt x="0" y="0"/>
                </a:lnTo>
                <a:lnTo>
                  <a:pt x="823304" y="0"/>
                </a:lnTo>
                <a:lnTo>
                  <a:pt x="823304" y="169123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4311600" y="5170341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5033136" y="4790911"/>
            <a:ext cx="2609" cy="379277"/>
          </a:xfrm>
          <a:prstGeom prst="line">
            <a:avLst/>
          </a:prstGeom>
          <a:ln cap="rnd" w="2857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12" id="12"/>
          <p:cNvSpPr/>
          <p:nvPr/>
        </p:nvSpPr>
        <p:spPr>
          <a:xfrm flipH="false" flipV="false" rot="-5400000">
            <a:off x="6313553" y="4659550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0" y="0"/>
                </a:moveTo>
                <a:lnTo>
                  <a:pt x="823304" y="0"/>
                </a:lnTo>
                <a:lnTo>
                  <a:pt x="823304" y="1691237"/>
                </a:lnTo>
                <a:lnTo>
                  <a:pt x="0" y="169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5400000">
            <a:off x="5955645" y="5170413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5"/>
                </a:lnTo>
                <a:lnTo>
                  <a:pt x="0" y="1492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4" id="14"/>
          <p:cNvSpPr/>
          <p:nvPr/>
        </p:nvSpPr>
        <p:spPr>
          <a:xfrm>
            <a:off x="6725205" y="6663228"/>
            <a:ext cx="0" cy="379286"/>
          </a:xfrm>
          <a:prstGeom prst="line">
            <a:avLst/>
          </a:prstGeom>
          <a:ln cap="rnd" w="2857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15" id="15"/>
          <p:cNvSpPr/>
          <p:nvPr/>
        </p:nvSpPr>
        <p:spPr>
          <a:xfrm flipH="true" flipV="true" rot="-5400000">
            <a:off x="7983991" y="5482854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823304" y="1691237"/>
                </a:moveTo>
                <a:lnTo>
                  <a:pt x="0" y="1691237"/>
                </a:lnTo>
                <a:lnTo>
                  <a:pt x="0" y="0"/>
                </a:lnTo>
                <a:lnTo>
                  <a:pt x="823304" y="0"/>
                </a:lnTo>
                <a:lnTo>
                  <a:pt x="823304" y="169123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-5400000">
            <a:off x="7649235" y="5170413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5"/>
                </a:lnTo>
                <a:lnTo>
                  <a:pt x="0" y="1492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7" id="17"/>
          <p:cNvSpPr/>
          <p:nvPr/>
        </p:nvSpPr>
        <p:spPr>
          <a:xfrm flipH="true" flipV="true">
            <a:off x="8370772" y="4790982"/>
            <a:ext cx="2609" cy="379277"/>
          </a:xfrm>
          <a:prstGeom prst="line">
            <a:avLst/>
          </a:prstGeom>
          <a:ln cap="rnd" w="2857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18" id="18"/>
          <p:cNvSpPr/>
          <p:nvPr/>
        </p:nvSpPr>
        <p:spPr>
          <a:xfrm flipH="false" flipV="false" rot="-5400000">
            <a:off x="9653939" y="4659550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0" y="0"/>
                </a:moveTo>
                <a:lnTo>
                  <a:pt x="823304" y="0"/>
                </a:lnTo>
                <a:lnTo>
                  <a:pt x="823304" y="1691237"/>
                </a:lnTo>
                <a:lnTo>
                  <a:pt x="0" y="169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-5400000">
            <a:off x="9296032" y="5170413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5"/>
                </a:lnTo>
                <a:lnTo>
                  <a:pt x="0" y="1492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0" id="20"/>
          <p:cNvSpPr/>
          <p:nvPr/>
        </p:nvSpPr>
        <p:spPr>
          <a:xfrm>
            <a:off x="10065591" y="6663228"/>
            <a:ext cx="0" cy="379286"/>
          </a:xfrm>
          <a:prstGeom prst="line">
            <a:avLst/>
          </a:prstGeom>
          <a:ln cap="rnd" w="2857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1" id="21"/>
          <p:cNvSpPr/>
          <p:nvPr/>
        </p:nvSpPr>
        <p:spPr>
          <a:xfrm flipH="true" flipV="true" rot="-5400000">
            <a:off x="11320026" y="5482783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823304" y="1691236"/>
                </a:moveTo>
                <a:lnTo>
                  <a:pt x="0" y="1691236"/>
                </a:lnTo>
                <a:lnTo>
                  <a:pt x="0" y="0"/>
                </a:lnTo>
                <a:lnTo>
                  <a:pt x="823304" y="0"/>
                </a:lnTo>
                <a:lnTo>
                  <a:pt x="823304" y="169123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-5400000">
            <a:off x="10985270" y="5170341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3" id="23"/>
          <p:cNvSpPr/>
          <p:nvPr/>
        </p:nvSpPr>
        <p:spPr>
          <a:xfrm flipH="true" flipV="true">
            <a:off x="11706807" y="4790911"/>
            <a:ext cx="2609" cy="379277"/>
          </a:xfrm>
          <a:prstGeom prst="line">
            <a:avLst/>
          </a:prstGeom>
          <a:ln cap="rnd" w="2857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4" id="24"/>
          <p:cNvSpPr/>
          <p:nvPr/>
        </p:nvSpPr>
        <p:spPr>
          <a:xfrm flipH="false" flipV="false" rot="-5400000">
            <a:off x="12991531" y="4659550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0" y="0"/>
                </a:moveTo>
                <a:lnTo>
                  <a:pt x="823304" y="0"/>
                </a:lnTo>
                <a:lnTo>
                  <a:pt x="823304" y="1691237"/>
                </a:lnTo>
                <a:lnTo>
                  <a:pt x="0" y="169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5400000">
            <a:off x="12633623" y="5170413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5"/>
                </a:lnTo>
                <a:lnTo>
                  <a:pt x="0" y="1492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6" id="26"/>
          <p:cNvSpPr/>
          <p:nvPr/>
        </p:nvSpPr>
        <p:spPr>
          <a:xfrm>
            <a:off x="13403183" y="6663228"/>
            <a:ext cx="0" cy="379286"/>
          </a:xfrm>
          <a:prstGeom prst="line">
            <a:avLst/>
          </a:prstGeom>
          <a:ln cap="rnd" w="2857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27" id="27"/>
          <p:cNvSpPr/>
          <p:nvPr/>
        </p:nvSpPr>
        <p:spPr>
          <a:xfrm flipH="true" flipV="true" rot="-5400000">
            <a:off x="14640063" y="5488199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823304" y="1691236"/>
                </a:moveTo>
                <a:lnTo>
                  <a:pt x="0" y="1691236"/>
                </a:lnTo>
                <a:lnTo>
                  <a:pt x="0" y="0"/>
                </a:lnTo>
                <a:lnTo>
                  <a:pt x="823304" y="0"/>
                </a:lnTo>
                <a:lnTo>
                  <a:pt x="823304" y="169123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-5400000">
            <a:off x="14305307" y="5175757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29" id="29"/>
          <p:cNvSpPr/>
          <p:nvPr/>
        </p:nvSpPr>
        <p:spPr>
          <a:xfrm flipH="true" flipV="true">
            <a:off x="15026844" y="4796327"/>
            <a:ext cx="2609" cy="379277"/>
          </a:xfrm>
          <a:prstGeom prst="line">
            <a:avLst/>
          </a:prstGeom>
          <a:ln cap="rnd" w="2857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30" id="30"/>
          <p:cNvSpPr/>
          <p:nvPr/>
        </p:nvSpPr>
        <p:spPr>
          <a:xfrm flipH="false" flipV="false" rot="-5400000">
            <a:off x="16310011" y="4664895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0" y="0"/>
                </a:moveTo>
                <a:lnTo>
                  <a:pt x="823304" y="0"/>
                </a:lnTo>
                <a:lnTo>
                  <a:pt x="823304" y="1691236"/>
                </a:lnTo>
                <a:lnTo>
                  <a:pt x="0" y="1691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-5400000">
            <a:off x="15952104" y="5175757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6" y="0"/>
                </a:lnTo>
                <a:lnTo>
                  <a:pt x="1492816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32" id="32"/>
          <p:cNvSpPr/>
          <p:nvPr/>
        </p:nvSpPr>
        <p:spPr>
          <a:xfrm>
            <a:off x="16721663" y="6668573"/>
            <a:ext cx="0" cy="379286"/>
          </a:xfrm>
          <a:prstGeom prst="line">
            <a:avLst/>
          </a:prstGeom>
          <a:ln cap="rnd" w="28575">
            <a:solidFill>
              <a:srgbClr val="106861"/>
            </a:solidFill>
            <a:prstDash val="sysDot"/>
            <a:headEnd type="none" len="sm" w="sm"/>
            <a:tailEnd type="oval" len="lg" w="lg"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2822254" y="5569087"/>
            <a:ext cx="1084327" cy="695325"/>
          </a:xfrm>
          <a:custGeom>
            <a:avLst/>
            <a:gdLst/>
            <a:ahLst/>
            <a:cxnLst/>
            <a:rect r="r" b="b" t="t" l="l"/>
            <a:pathLst>
              <a:path h="695325" w="1084327">
                <a:moveTo>
                  <a:pt x="0" y="0"/>
                </a:moveTo>
                <a:lnTo>
                  <a:pt x="1084328" y="0"/>
                </a:lnTo>
                <a:lnTo>
                  <a:pt x="108432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710345" y="5569087"/>
            <a:ext cx="695325" cy="695325"/>
          </a:xfrm>
          <a:custGeom>
            <a:avLst/>
            <a:gdLst/>
            <a:ahLst/>
            <a:cxnLst/>
            <a:rect r="r" b="b" t="t" l="l"/>
            <a:pathLst>
              <a:path h="695325" w="695325">
                <a:moveTo>
                  <a:pt x="0" y="0"/>
                </a:moveTo>
                <a:lnTo>
                  <a:pt x="695325" y="0"/>
                </a:lnTo>
                <a:lnTo>
                  <a:pt x="695325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6354391" y="5552776"/>
            <a:ext cx="695325" cy="728089"/>
          </a:xfrm>
          <a:custGeom>
            <a:avLst/>
            <a:gdLst/>
            <a:ahLst/>
            <a:cxnLst/>
            <a:rect r="r" b="b" t="t" l="l"/>
            <a:pathLst>
              <a:path h="728089" w="695325">
                <a:moveTo>
                  <a:pt x="0" y="0"/>
                </a:moveTo>
                <a:lnTo>
                  <a:pt x="695325" y="0"/>
                </a:lnTo>
                <a:lnTo>
                  <a:pt x="695325" y="728089"/>
                </a:lnTo>
                <a:lnTo>
                  <a:pt x="0" y="7280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047981" y="5514317"/>
            <a:ext cx="695325" cy="805007"/>
          </a:xfrm>
          <a:custGeom>
            <a:avLst/>
            <a:gdLst/>
            <a:ahLst/>
            <a:cxnLst/>
            <a:rect r="r" b="b" t="t" l="l"/>
            <a:pathLst>
              <a:path h="805007" w="695325">
                <a:moveTo>
                  <a:pt x="0" y="0"/>
                </a:moveTo>
                <a:lnTo>
                  <a:pt x="695325" y="0"/>
                </a:lnTo>
                <a:lnTo>
                  <a:pt x="695325" y="805007"/>
                </a:lnTo>
                <a:lnTo>
                  <a:pt x="0" y="8050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9743060" y="5499322"/>
            <a:ext cx="695325" cy="834997"/>
          </a:xfrm>
          <a:custGeom>
            <a:avLst/>
            <a:gdLst/>
            <a:ahLst/>
            <a:cxnLst/>
            <a:rect r="r" b="b" t="t" l="l"/>
            <a:pathLst>
              <a:path h="834997" w="695325">
                <a:moveTo>
                  <a:pt x="0" y="0"/>
                </a:moveTo>
                <a:lnTo>
                  <a:pt x="695325" y="0"/>
                </a:lnTo>
                <a:lnTo>
                  <a:pt x="695325" y="834997"/>
                </a:lnTo>
                <a:lnTo>
                  <a:pt x="0" y="8349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384016" y="5543513"/>
            <a:ext cx="695325" cy="746473"/>
          </a:xfrm>
          <a:custGeom>
            <a:avLst/>
            <a:gdLst/>
            <a:ahLst/>
            <a:cxnLst/>
            <a:rect r="r" b="b" t="t" l="l"/>
            <a:pathLst>
              <a:path h="746473" w="695325">
                <a:moveTo>
                  <a:pt x="0" y="0"/>
                </a:moveTo>
                <a:lnTo>
                  <a:pt x="695325" y="0"/>
                </a:lnTo>
                <a:lnTo>
                  <a:pt x="695325" y="746473"/>
                </a:lnTo>
                <a:lnTo>
                  <a:pt x="0" y="7464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3026900" y="5569158"/>
            <a:ext cx="706262" cy="695325"/>
          </a:xfrm>
          <a:custGeom>
            <a:avLst/>
            <a:gdLst/>
            <a:ahLst/>
            <a:cxnLst/>
            <a:rect r="r" b="b" t="t" l="l"/>
            <a:pathLst>
              <a:path h="695325" w="706262">
                <a:moveTo>
                  <a:pt x="0" y="0"/>
                </a:moveTo>
                <a:lnTo>
                  <a:pt x="706262" y="0"/>
                </a:lnTo>
                <a:lnTo>
                  <a:pt x="706262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true" rot="-5400000">
            <a:off x="1308968" y="5482783"/>
            <a:ext cx="823304" cy="1691236"/>
          </a:xfrm>
          <a:custGeom>
            <a:avLst/>
            <a:gdLst/>
            <a:ahLst/>
            <a:cxnLst/>
            <a:rect r="r" b="b" t="t" l="l"/>
            <a:pathLst>
              <a:path h="1691236" w="823304">
                <a:moveTo>
                  <a:pt x="823304" y="1691236"/>
                </a:moveTo>
                <a:lnTo>
                  <a:pt x="0" y="1691236"/>
                </a:lnTo>
                <a:lnTo>
                  <a:pt x="0" y="0"/>
                </a:lnTo>
                <a:lnTo>
                  <a:pt x="823304" y="0"/>
                </a:lnTo>
                <a:lnTo>
                  <a:pt x="823304" y="169123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542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1" id="41"/>
          <p:cNvSpPr/>
          <p:nvPr/>
        </p:nvSpPr>
        <p:spPr>
          <a:xfrm flipH="false" flipV="false" rot="-5400000">
            <a:off x="974212" y="5170341"/>
            <a:ext cx="1492816" cy="1492816"/>
          </a:xfrm>
          <a:custGeom>
            <a:avLst/>
            <a:gdLst/>
            <a:ahLst/>
            <a:cxnLst/>
            <a:rect r="r" b="b" t="t" l="l"/>
            <a:pathLst>
              <a:path h="1492816" w="1492816">
                <a:moveTo>
                  <a:pt x="0" y="0"/>
                </a:moveTo>
                <a:lnTo>
                  <a:pt x="1492815" y="0"/>
                </a:lnTo>
                <a:lnTo>
                  <a:pt x="1492815" y="1492816"/>
                </a:lnTo>
                <a:lnTo>
                  <a:pt x="0" y="1492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2" id="42"/>
          <p:cNvSpPr/>
          <p:nvPr/>
        </p:nvSpPr>
        <p:spPr>
          <a:xfrm flipH="false" flipV="false" rot="0">
            <a:off x="1372139" y="5568269"/>
            <a:ext cx="696961" cy="696961"/>
          </a:xfrm>
          <a:custGeom>
            <a:avLst/>
            <a:gdLst/>
            <a:ahLst/>
            <a:cxnLst/>
            <a:rect r="r" b="b" t="t" l="l"/>
            <a:pathLst>
              <a:path h="696961" w="696961">
                <a:moveTo>
                  <a:pt x="0" y="0"/>
                </a:moveTo>
                <a:lnTo>
                  <a:pt x="696961" y="0"/>
                </a:lnTo>
                <a:lnTo>
                  <a:pt x="696961" y="696961"/>
                </a:lnTo>
                <a:lnTo>
                  <a:pt x="0" y="69696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6350849" y="5536409"/>
            <a:ext cx="695325" cy="771512"/>
          </a:xfrm>
          <a:custGeom>
            <a:avLst/>
            <a:gdLst/>
            <a:ahLst/>
            <a:cxnLst/>
            <a:rect r="r" b="b" t="t" l="l"/>
            <a:pathLst>
              <a:path h="771512" w="695325">
                <a:moveTo>
                  <a:pt x="0" y="0"/>
                </a:moveTo>
                <a:lnTo>
                  <a:pt x="695325" y="0"/>
                </a:lnTo>
                <a:lnTo>
                  <a:pt x="695325" y="771512"/>
                </a:lnTo>
                <a:lnTo>
                  <a:pt x="0" y="77151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4704052" y="5605358"/>
            <a:ext cx="695325" cy="633615"/>
          </a:xfrm>
          <a:custGeom>
            <a:avLst/>
            <a:gdLst/>
            <a:ahLst/>
            <a:cxnLst/>
            <a:rect r="r" b="b" t="t" l="l"/>
            <a:pathLst>
              <a:path h="633615" w="695325">
                <a:moveTo>
                  <a:pt x="0" y="0"/>
                </a:moveTo>
                <a:lnTo>
                  <a:pt x="695325" y="0"/>
                </a:lnTo>
                <a:lnTo>
                  <a:pt x="695325" y="633615"/>
                </a:lnTo>
                <a:lnTo>
                  <a:pt x="0" y="63361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4783283" y="1540063"/>
            <a:ext cx="8721434" cy="1285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38"/>
              </a:lnSpc>
              <a:spcBef>
                <a:spcPct val="0"/>
              </a:spcBef>
            </a:pPr>
            <a:r>
              <a:rPr lang="en-US" b="true" sz="7527" spc="-150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 Plan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069100" y="7112396"/>
            <a:ext cx="2755893" cy="70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01- Comparaisons entre l'échantillon de contrôle et l'échantillon expérimental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49083" y="4220889"/>
            <a:ext cx="3402038" cy="70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4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02- Téléchargement de</a:t>
            </a:r>
          </a:p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l’App, cycle et premiers secours (Internet)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870061" y="7112396"/>
            <a:ext cx="1860319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03- Configuration  et Test VMA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284632" y="4220889"/>
            <a:ext cx="2141392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04- Contenu de la Séance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280763" y="7112396"/>
            <a:ext cx="1670439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05-Exécution d’une séance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886285" y="4220889"/>
            <a:ext cx="1670439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06- Lecture des Résultats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189452" y="7112396"/>
            <a:ext cx="2447926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4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07- Scénarios</a:t>
            </a:r>
          </a:p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Enseignant/apprenant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940704" y="4220889"/>
            <a:ext cx="2141392" cy="47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08- Autres applications TICEPS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897333" y="7112396"/>
            <a:ext cx="1670439" cy="232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conclusion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75226" y="4459014"/>
            <a:ext cx="1670439" cy="232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3"/>
              </a:lnSpc>
              <a:spcBef>
                <a:spcPct val="0"/>
              </a:spcBef>
            </a:pPr>
            <a:r>
              <a:rPr lang="en-US" b="true" sz="14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introduction</a:t>
            </a:r>
          </a:p>
        </p:txBody>
      </p:sp>
      <p:sp>
        <p:nvSpPr>
          <p:cNvPr name="AutoShape 56" id="56"/>
          <p:cNvSpPr/>
          <p:nvPr/>
        </p:nvSpPr>
        <p:spPr>
          <a:xfrm flipH="true" flipV="true">
            <a:off x="1724733" y="4863695"/>
            <a:ext cx="2609" cy="379277"/>
          </a:xfrm>
          <a:prstGeom prst="line">
            <a:avLst/>
          </a:prstGeom>
          <a:ln cap="rnd" w="28575">
            <a:solidFill>
              <a:srgbClr val="AEEA00"/>
            </a:solidFill>
            <a:prstDash val="sysDot"/>
            <a:headEnd type="none" len="sm" w="sm"/>
            <a:tailEnd type="oval" len="lg" w="lg"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086100"/>
            <a:chOff x="0" y="0"/>
            <a:chExt cx="314537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812800"/>
            </a:xfrm>
            <a:custGeom>
              <a:avLst/>
              <a:gdLst/>
              <a:ahLst/>
              <a:cxnLst/>
              <a:rect r="r" b="b" t="t" l="l"/>
              <a:pathLst>
                <a:path h="81280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786221"/>
                  </a:lnTo>
                  <a:cubicBezTo>
                    <a:pt x="3145372" y="800900"/>
                    <a:pt x="3133473" y="812800"/>
                    <a:pt x="3118794" y="812800"/>
                  </a:cubicBezTo>
                  <a:lnTo>
                    <a:pt x="26579" y="812800"/>
                  </a:lnTo>
                  <a:cubicBezTo>
                    <a:pt x="11900" y="812800"/>
                    <a:pt x="0" y="800900"/>
                    <a:pt x="0" y="78622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38458" y="3606812"/>
            <a:ext cx="11328898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04-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 contenu de la Séance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4749">
            <a:off x="-742870" y="4476458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5"/>
                </a:lnTo>
                <a:lnTo>
                  <a:pt x="0" y="741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8810" y="69682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90550" y="973811"/>
            <a:ext cx="3176290" cy="5914470"/>
            <a:chOff x="0" y="0"/>
            <a:chExt cx="3241040" cy="60350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11592" r="0" b="-11592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650262" y="246815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4654757" y="887654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7238" r="0" b="-15946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096209" y="1064787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8100704" y="1705626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482444" y="2609754"/>
            <a:ext cx="3176290" cy="5914470"/>
            <a:chOff x="0" y="0"/>
            <a:chExt cx="3241040" cy="60350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8"/>
              <a:stretch>
                <a:fillRect l="0" t="-11592" r="0" b="-11592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8542155" y="1882758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10800000">
            <a:off x="11546651" y="2523597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0928391" y="3427726"/>
            <a:ext cx="3176290" cy="5914470"/>
            <a:chOff x="0" y="0"/>
            <a:chExt cx="3241040" cy="60350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9"/>
              <a:stretch>
                <a:fillRect l="0" t="-11592" r="0" b="-11592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988102" y="2700730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10800000">
            <a:off x="14992598" y="3341569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4374338" y="4245697"/>
            <a:ext cx="3176290" cy="5914470"/>
            <a:chOff x="0" y="0"/>
            <a:chExt cx="3241040" cy="60350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5210" r="0" b="-17974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5434049" y="3518702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64597" y="6907331"/>
            <a:ext cx="3034615" cy="1157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commencer la seance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explication (video+pdf)</a:t>
            </a:r>
          </a:p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modifier la séance </a:t>
            </a:r>
          </a:p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supprimer la seance</a:t>
            </a:r>
          </a:p>
        </p:txBody>
      </p:sp>
      <p:sp>
        <p:nvSpPr>
          <p:cNvPr name="TextBox 45" id="45"/>
          <p:cNvSpPr txBox="true"/>
          <p:nvPr/>
        </p:nvSpPr>
        <p:spPr>
          <a:xfrm rot="5400000">
            <a:off x="15895204" y="8734204"/>
            <a:ext cx="3840798" cy="28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enregester les modification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086100"/>
            <a:chOff x="0" y="0"/>
            <a:chExt cx="314537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812800"/>
            </a:xfrm>
            <a:custGeom>
              <a:avLst/>
              <a:gdLst/>
              <a:ahLst/>
              <a:cxnLst/>
              <a:rect r="r" b="b" t="t" l="l"/>
              <a:pathLst>
                <a:path h="81280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786221"/>
                  </a:lnTo>
                  <a:cubicBezTo>
                    <a:pt x="3145372" y="800900"/>
                    <a:pt x="3133473" y="812800"/>
                    <a:pt x="3118794" y="812800"/>
                  </a:cubicBezTo>
                  <a:lnTo>
                    <a:pt x="26579" y="812800"/>
                  </a:lnTo>
                  <a:cubicBezTo>
                    <a:pt x="11900" y="812800"/>
                    <a:pt x="0" y="800900"/>
                    <a:pt x="0" y="78622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38458" y="3606812"/>
            <a:ext cx="11328898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05-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Exécution d’une séance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4749">
            <a:off x="-742870" y="4476458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5"/>
                </a:lnTo>
                <a:lnTo>
                  <a:pt x="0" y="741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8810" y="69682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90550" y="973811"/>
            <a:ext cx="3176290" cy="5914470"/>
            <a:chOff x="0" y="0"/>
            <a:chExt cx="3241040" cy="60350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16535" r="0" b="-664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650262" y="246815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4654757" y="887654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15636" r="0" b="-754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096209" y="1064787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8100704" y="1705626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482444" y="2609754"/>
            <a:ext cx="3176290" cy="5914470"/>
            <a:chOff x="0" y="0"/>
            <a:chExt cx="3241040" cy="60350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8"/>
              <a:stretch>
                <a:fillRect l="0" t="-11592" r="0" b="-11592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8542155" y="1882758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10800000">
            <a:off x="11546651" y="2523597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0928391" y="3427726"/>
            <a:ext cx="3176290" cy="5914470"/>
            <a:chOff x="0" y="0"/>
            <a:chExt cx="3241040" cy="60350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9"/>
              <a:stretch>
                <a:fillRect l="0" t="-14882" r="0" b="-8301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988102" y="2700730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-10800000">
            <a:off x="14992598" y="3341569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14374338" y="4245697"/>
            <a:ext cx="3176290" cy="5914470"/>
            <a:chOff x="0" y="0"/>
            <a:chExt cx="3241040" cy="60350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10"/>
              <a:stretch>
                <a:fillRect l="0" t="-8805" r="0" b="-25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5434049" y="3518702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  <p:sp>
        <p:nvSpPr>
          <p:cNvPr name="TextBox 44" id="44"/>
          <p:cNvSpPr txBox="true"/>
          <p:nvPr/>
        </p:nvSpPr>
        <p:spPr>
          <a:xfrm rot="5400000">
            <a:off x="15895204" y="8734204"/>
            <a:ext cx="3840798" cy="28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Partager la séance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90550" y="6907331"/>
            <a:ext cx="3308662" cy="57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screen de l’exercice (12 infos)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055547" y="7725303"/>
            <a:ext cx="3034615" cy="57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screen de la recupération</a:t>
            </a:r>
          </a:p>
          <a:p>
            <a:pPr algn="l">
              <a:lnSpc>
                <a:spcPts val="2297"/>
              </a:lnSpc>
              <a:spcBef>
                <a:spcPct val="0"/>
              </a:spcBef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     (4 infos)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553281" y="8719917"/>
            <a:ext cx="3034615" cy="28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Mesure de la F.C.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928391" y="9361246"/>
            <a:ext cx="3034615" cy="28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9446" indent="-179723" lvl="1">
              <a:lnSpc>
                <a:spcPts val="2297"/>
              </a:lnSpc>
              <a:spcBef>
                <a:spcPct val="0"/>
              </a:spcBef>
              <a:buFont typeface="Arial"/>
              <a:buChar char="•"/>
            </a:pPr>
            <a:r>
              <a:rPr lang="en-US" sz="1664">
                <a:solidFill>
                  <a:srgbClr val="106861"/>
                </a:solidFill>
                <a:latin typeface="Open Sauce"/>
                <a:ea typeface="Open Sauce"/>
                <a:cs typeface="Open Sauce"/>
                <a:sym typeface="Open Sauce"/>
              </a:rPr>
              <a:t>Fin de l'exercice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086100"/>
            <a:chOff x="0" y="0"/>
            <a:chExt cx="314537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812800"/>
            </a:xfrm>
            <a:custGeom>
              <a:avLst/>
              <a:gdLst/>
              <a:ahLst/>
              <a:cxnLst/>
              <a:rect r="r" b="b" t="t" l="l"/>
              <a:pathLst>
                <a:path h="81280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786221"/>
                  </a:lnTo>
                  <a:cubicBezTo>
                    <a:pt x="3145372" y="800900"/>
                    <a:pt x="3133473" y="812800"/>
                    <a:pt x="3118794" y="812800"/>
                  </a:cubicBezTo>
                  <a:lnTo>
                    <a:pt x="26579" y="812800"/>
                  </a:lnTo>
                  <a:cubicBezTo>
                    <a:pt x="11900" y="812800"/>
                    <a:pt x="0" y="800900"/>
                    <a:pt x="0" y="78622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38458" y="3606812"/>
            <a:ext cx="11328898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06-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Lecture des Résultats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44749">
            <a:off x="-742870" y="4476458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5"/>
                </a:lnTo>
                <a:lnTo>
                  <a:pt x="0" y="741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8810" y="69682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650262" y="246815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0800000">
            <a:off x="4654757" y="887654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11592" r="0" b="-11592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096209" y="1064787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800000">
            <a:off x="8100704" y="1705626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70" y="0"/>
                </a:lnTo>
                <a:lnTo>
                  <a:pt x="1939770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7482444" y="2609754"/>
            <a:ext cx="3176290" cy="5914470"/>
            <a:chOff x="0" y="0"/>
            <a:chExt cx="3241040" cy="60350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6"/>
              <a:stretch>
                <a:fillRect l="0" t="-11592" r="0" b="-11592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542155" y="1882758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10800000">
            <a:off x="11546651" y="2523597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9"/>
                </a:lnTo>
                <a:lnTo>
                  <a:pt x="0" y="9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10928391" y="3427726"/>
            <a:ext cx="3176290" cy="5914470"/>
            <a:chOff x="0" y="0"/>
            <a:chExt cx="3241040" cy="60350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7"/>
              <a:stretch>
                <a:fillRect l="0" t="-11592" r="0" b="-11592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1988102" y="2700730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-10800000">
            <a:off x="14992598" y="3341569"/>
            <a:ext cx="1939770" cy="904128"/>
          </a:xfrm>
          <a:custGeom>
            <a:avLst/>
            <a:gdLst/>
            <a:ahLst/>
            <a:cxnLst/>
            <a:rect r="r" b="b" t="t" l="l"/>
            <a:pathLst>
              <a:path h="904128" w="1939770">
                <a:moveTo>
                  <a:pt x="0" y="0"/>
                </a:moveTo>
                <a:lnTo>
                  <a:pt x="1939769" y="0"/>
                </a:lnTo>
                <a:lnTo>
                  <a:pt x="1939769" y="904128"/>
                </a:lnTo>
                <a:lnTo>
                  <a:pt x="0" y="90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14374338" y="4245697"/>
            <a:ext cx="3176290" cy="5914470"/>
            <a:chOff x="0" y="0"/>
            <a:chExt cx="3241040" cy="603504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8"/>
              <a:stretch>
                <a:fillRect l="0" t="-11592" r="0" b="-11592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5434049" y="3518702"/>
            <a:ext cx="1056866" cy="67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8"/>
              </a:lnSpc>
              <a:spcBef>
                <a:spcPct val="0"/>
              </a:spcBef>
            </a:pPr>
            <a:r>
              <a:rPr lang="en-US" b="true" sz="431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05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590550" y="973811"/>
            <a:ext cx="3176290" cy="5914470"/>
            <a:chOff x="0" y="0"/>
            <a:chExt cx="3241040" cy="603504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9"/>
              <a:stretch>
                <a:fillRect l="0" t="-11592" r="0" b="-11592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4039454" y="5699256"/>
            <a:ext cx="3176290" cy="5914470"/>
            <a:chOff x="0" y="0"/>
            <a:chExt cx="3241040" cy="603504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10"/>
              <a:stretch>
                <a:fillRect l="0" t="-68920" r="0" b="-298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4036497" y="1791782"/>
            <a:ext cx="3176290" cy="5914470"/>
            <a:chOff x="0" y="0"/>
            <a:chExt cx="3241040" cy="603504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10"/>
              <a:stretch>
                <a:fillRect l="0" t="0" r="0" b="-71901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086100"/>
            <a:chOff x="0" y="0"/>
            <a:chExt cx="3145372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812800"/>
            </a:xfrm>
            <a:custGeom>
              <a:avLst/>
              <a:gdLst/>
              <a:ahLst/>
              <a:cxnLst/>
              <a:rect r="r" b="b" t="t" l="l"/>
              <a:pathLst>
                <a:path h="81280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786221"/>
                  </a:lnTo>
                  <a:cubicBezTo>
                    <a:pt x="3145372" y="800900"/>
                    <a:pt x="3133473" y="812800"/>
                    <a:pt x="3118794" y="812800"/>
                  </a:cubicBezTo>
                  <a:lnTo>
                    <a:pt x="26579" y="812800"/>
                  </a:lnTo>
                  <a:cubicBezTo>
                    <a:pt x="11900" y="812800"/>
                    <a:pt x="0" y="800900"/>
                    <a:pt x="0" y="78622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738458" y="3606812"/>
            <a:ext cx="11328898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07-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Enseignant/apprenant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06088" y="6786114"/>
            <a:ext cx="7182792" cy="188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9784" indent="-294892" lvl="1">
              <a:lnSpc>
                <a:spcPts val="3769"/>
              </a:lnSpc>
              <a:buFont typeface="Arial"/>
              <a:buChar char="•"/>
            </a:pPr>
            <a:r>
              <a:rPr lang="en-US" b="true" sz="273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TEST VMA</a:t>
            </a:r>
          </a:p>
          <a:p>
            <a:pPr algn="l" marL="589784" indent="-294892" lvl="1">
              <a:lnSpc>
                <a:spcPts val="3769"/>
              </a:lnSpc>
              <a:buFont typeface="Arial"/>
              <a:buChar char="•"/>
            </a:pPr>
            <a:r>
              <a:rPr lang="en-US" b="true" sz="273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L’echauffement GPS</a:t>
            </a:r>
          </a:p>
          <a:p>
            <a:pPr algn="l" marL="589784" indent="-294892" lvl="1">
              <a:lnSpc>
                <a:spcPts val="3769"/>
              </a:lnSpc>
              <a:buFont typeface="Arial"/>
              <a:buChar char="•"/>
            </a:pPr>
            <a:r>
              <a:rPr lang="en-US" b="true" sz="273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Evaluation sommative régularité 142</a:t>
            </a:r>
          </a:p>
          <a:p>
            <a:pPr algn="l" marL="589784" indent="-294892" lvl="1">
              <a:lnSpc>
                <a:spcPts val="3769"/>
              </a:lnSpc>
              <a:buFont typeface="Arial"/>
              <a:buChar char="•"/>
            </a:pPr>
            <a:r>
              <a:rPr lang="en-US" b="true" sz="273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Pages élève/prof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09006">
            <a:off x="4937494" y="4794613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9308300">
            <a:off x="14629611" y="-3252945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3695540" y="0"/>
                </a:moveTo>
                <a:lnTo>
                  <a:pt x="0" y="0"/>
                </a:lnTo>
                <a:lnTo>
                  <a:pt x="0" y="7418055"/>
                </a:lnTo>
                <a:lnTo>
                  <a:pt x="3695540" y="7418055"/>
                </a:lnTo>
                <a:lnTo>
                  <a:pt x="36955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20087"/>
            <a:ext cx="6844608" cy="10266913"/>
          </a:xfrm>
          <a:custGeom>
            <a:avLst/>
            <a:gdLst/>
            <a:ahLst/>
            <a:cxnLst/>
            <a:rect r="r" b="b" t="t" l="l"/>
            <a:pathLst>
              <a:path h="10266913" w="6844608">
                <a:moveTo>
                  <a:pt x="0" y="0"/>
                </a:moveTo>
                <a:lnTo>
                  <a:pt x="6844608" y="0"/>
                </a:lnTo>
                <a:lnTo>
                  <a:pt x="6844608" y="10266913"/>
                </a:lnTo>
                <a:lnTo>
                  <a:pt x="0" y="1026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14300" cap="sq">
            <a:solidFill>
              <a:srgbClr val="106861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7967409" y="3172531"/>
            <a:ext cx="9549066" cy="427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Vidéo : </a:t>
            </a: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une présentation visuelle et interactive des concepts.</a:t>
            </a:r>
          </a:p>
          <a:p>
            <a:pPr algn="just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PDF : </a:t>
            </a: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un support écrit clair et détaillé.</a:t>
            </a:r>
          </a:p>
          <a:p>
            <a:pPr algn="just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b="true" sz="2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Affiche : </a:t>
            </a: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une synthèse visuelle des informations essentielles.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 combinaison idéale pour diversifier les supports pédagogiques et renforcer l'apprentissage.</a:t>
            </a:r>
          </a:p>
          <a:p>
            <a:pPr algn="ctr">
              <a:lnSpc>
                <a:spcPts val="37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114197" y="1145577"/>
            <a:ext cx="9490476" cy="808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44"/>
              </a:lnSpc>
              <a:spcBef>
                <a:spcPct val="0"/>
              </a:spcBef>
            </a:pPr>
            <a:r>
              <a:rPr lang="en-US" b="true" sz="4746" spc="-94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Cours théorique comprenant :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10892" y="0"/>
            <a:ext cx="6648057" cy="10287000"/>
            <a:chOff x="0" y="0"/>
            <a:chExt cx="175092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092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50928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80716" y="538131"/>
            <a:ext cx="10742339" cy="785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كيفية تنزيل التطبيق وتحميل الحصص التعليمية وضبط اعداداته (فيديو+ رابط التحميل+</a:t>
            </a:r>
            <a:r>
              <a:rPr lang="en-US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</a:rPr>
              <a:t>pdf</a:t>
            </a: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)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كيفية قياس سرعتك الهوائية القصوى باستخدام التطبيق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تفاصيل محتوى الحصص التعليمية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كيفية تشغيل حصة تعليمية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تتبع ومراقبة النتائج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كيفية تحميل مشروعك الشخصي بعد انتهاء الحصص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إرشادات قيمة ومعرفة شاملة حول رياضة الجري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اساسيات جري الجلد (الطويل) </a:t>
            </a:r>
            <a:r>
              <a:rPr lang="en-US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</a:rPr>
              <a:t>ENDURANCE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حصة نظرية حول جري الجلد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(</a:t>
            </a:r>
            <a:r>
              <a:rPr lang="en-US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</a:rPr>
              <a:t>PDF+VIDEO</a:t>
            </a: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) طريقة حساب وقت الجري في مسافة خاصة وبشدة محددة</a:t>
            </a:r>
          </a:p>
          <a:p>
            <a:pPr algn="r" rtl="true" marL="628614" indent="-314307" lvl="1">
              <a:lnSpc>
                <a:spcPts val="4833"/>
              </a:lnSpc>
              <a:buAutoNum type="arabicPeriod" startAt="1"/>
            </a:pPr>
            <a:r>
              <a:rPr lang="ar-EG" sz="2911">
                <a:solidFill>
                  <a:srgbClr val="191919"/>
                </a:solidFill>
                <a:latin typeface="Madani Arabic"/>
                <a:ea typeface="Madani Arabic"/>
                <a:cs typeface="Madani Arabic"/>
                <a:sym typeface="Madani Arabic"/>
                <a:rtl val="true"/>
              </a:rPr>
              <a:t>أسئلة وأجوبة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710892" y="0"/>
            <a:ext cx="6577108" cy="10287000"/>
          </a:xfrm>
          <a:custGeom>
            <a:avLst/>
            <a:gdLst/>
            <a:ahLst/>
            <a:cxnLst/>
            <a:rect r="r" b="b" t="t" l="l"/>
            <a:pathLst>
              <a:path h="10287000" w="6577108">
                <a:moveTo>
                  <a:pt x="0" y="0"/>
                </a:moveTo>
                <a:lnTo>
                  <a:pt x="6577108" y="0"/>
                </a:lnTo>
                <a:lnTo>
                  <a:pt x="65771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8272" r="0" b="-1382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90959" y="8567821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41" y="0"/>
            <a:ext cx="6648057" cy="10287000"/>
            <a:chOff x="0" y="0"/>
            <a:chExt cx="175092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092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50928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800324" y="171723"/>
            <a:ext cx="9659317" cy="9724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Guide </a:t>
            </a: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de l'application (PDF)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Test Navette (MP3)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</a:t>
            </a: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ours théoriques (Videos)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Grilles d'observation (WORD)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analyse et traitement didactique (PDF)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Méthode de travail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Modalité d'entrainement (PDF)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Echauffement général et spécifique  (PDF +Videos)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Carte pour les membres du groupe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tableau des allures et vma (excel)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calculer vo2max (xls)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fiche vierge endurance évaluation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l'importance de la course en durée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les filières énergétiques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Rapport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Accident scolaire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Cycles de la course en durée (bientôt)</a:t>
            </a:r>
          </a:p>
          <a:p>
            <a:pPr algn="l" marL="565238" indent="-282619" lvl="1">
              <a:lnSpc>
                <a:spcPts val="4345"/>
              </a:lnSpc>
              <a:buAutoNum type="arabicPeriod" startAt="1"/>
            </a:pPr>
            <a:r>
              <a:rPr lang="en-US" sz="2618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questions/réponses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216" y="0"/>
            <a:ext cx="6577108" cy="10287000"/>
          </a:xfrm>
          <a:custGeom>
            <a:avLst/>
            <a:gdLst/>
            <a:ahLst/>
            <a:cxnLst/>
            <a:rect r="r" b="b" t="t" l="l"/>
            <a:pathLst>
              <a:path h="10287000" w="6577108">
                <a:moveTo>
                  <a:pt x="0" y="0"/>
                </a:moveTo>
                <a:lnTo>
                  <a:pt x="6577108" y="0"/>
                </a:lnTo>
                <a:lnTo>
                  <a:pt x="65771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9126" r="0" b="-12973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011550" y="9258300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708000" y="8420748"/>
            <a:ext cx="14872000" cy="1184047"/>
          </a:xfrm>
          <a:custGeom>
            <a:avLst/>
            <a:gdLst/>
            <a:ahLst/>
            <a:cxnLst/>
            <a:rect r="r" b="b" t="t" l="l"/>
            <a:pathLst>
              <a:path h="1184047" w="14872000">
                <a:moveTo>
                  <a:pt x="0" y="0"/>
                </a:moveTo>
                <a:lnTo>
                  <a:pt x="14872000" y="0"/>
                </a:lnTo>
                <a:lnTo>
                  <a:pt x="14872000" y="1184046"/>
                </a:lnTo>
                <a:lnTo>
                  <a:pt x="0" y="1184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0" t="-8501" r="0" b="-2526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4491629"/>
            <a:chOff x="0" y="0"/>
            <a:chExt cx="4816593" cy="11829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182980"/>
            </a:xfrm>
            <a:custGeom>
              <a:avLst/>
              <a:gdLst/>
              <a:ahLst/>
              <a:cxnLst/>
              <a:rect r="r" b="b" t="t" l="l"/>
              <a:pathLst>
                <a:path h="118298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82980"/>
                  </a:lnTo>
                  <a:lnTo>
                    <a:pt x="0" y="1182980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1202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18288000" cy="4491629"/>
          </a:xfrm>
          <a:custGeom>
            <a:avLst/>
            <a:gdLst/>
            <a:ahLst/>
            <a:cxnLst/>
            <a:rect r="r" b="b" t="t" l="l"/>
            <a:pathLst>
              <a:path h="4491629" w="18288000">
                <a:moveTo>
                  <a:pt x="0" y="0"/>
                </a:moveTo>
                <a:lnTo>
                  <a:pt x="18288000" y="0"/>
                </a:lnTo>
                <a:lnTo>
                  <a:pt x="18288000" y="4491629"/>
                </a:lnTo>
                <a:lnTo>
                  <a:pt x="0" y="449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0" t="-64374" r="0" b="-64374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708000" y="2245814"/>
            <a:ext cx="14872000" cy="6318103"/>
            <a:chOff x="0" y="0"/>
            <a:chExt cx="3916905" cy="166402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16905" cy="1664027"/>
            </a:xfrm>
            <a:custGeom>
              <a:avLst/>
              <a:gdLst/>
              <a:ahLst/>
              <a:cxnLst/>
              <a:rect r="r" b="b" t="t" l="l"/>
              <a:pathLst>
                <a:path h="1664027" w="3916905">
                  <a:moveTo>
                    <a:pt x="13014" y="0"/>
                  </a:moveTo>
                  <a:lnTo>
                    <a:pt x="3903891" y="0"/>
                  </a:lnTo>
                  <a:cubicBezTo>
                    <a:pt x="3911078" y="0"/>
                    <a:pt x="3916905" y="5827"/>
                    <a:pt x="3916905" y="13014"/>
                  </a:cubicBezTo>
                  <a:lnTo>
                    <a:pt x="3916905" y="1651013"/>
                  </a:lnTo>
                  <a:cubicBezTo>
                    <a:pt x="3916905" y="1654465"/>
                    <a:pt x="3915534" y="1657775"/>
                    <a:pt x="3913093" y="1660215"/>
                  </a:cubicBezTo>
                  <a:cubicBezTo>
                    <a:pt x="3910653" y="1662656"/>
                    <a:pt x="3907343" y="1664027"/>
                    <a:pt x="3903891" y="1664027"/>
                  </a:cubicBezTo>
                  <a:lnTo>
                    <a:pt x="13014" y="1664027"/>
                  </a:lnTo>
                  <a:cubicBezTo>
                    <a:pt x="5827" y="1664027"/>
                    <a:pt x="0" y="1658201"/>
                    <a:pt x="0" y="1651013"/>
                  </a:cubicBezTo>
                  <a:lnTo>
                    <a:pt x="0" y="13014"/>
                  </a:lnTo>
                  <a:cubicBezTo>
                    <a:pt x="0" y="5827"/>
                    <a:pt x="5827" y="0"/>
                    <a:pt x="13014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3916905" cy="1683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178097" y="3921899"/>
            <a:ext cx="13931806" cy="442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50"/>
              </a:lnSpc>
            </a:pP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La présente recherche a pour objectif d'identifier l'impact des technologies numériques sur le développement du sport scolaire, en prenant les programmes TICEPS comme modèle. Les principales questions de cette étude sont les suivantes :</a:t>
            </a:r>
          </a:p>
          <a:p>
            <a:pPr algn="just" marL="533062" indent="-266531" lvl="1">
              <a:lnSpc>
                <a:spcPts val="3950"/>
              </a:lnSpc>
              <a:buFont typeface="Arial"/>
              <a:buChar char="•"/>
            </a:pP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Les TICEPS contribuent-elles à</a:t>
            </a:r>
            <a:r>
              <a:rPr lang="en-US" b="true" sz="2469">
                <a:solidFill>
                  <a:srgbClr val="AEEA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b="true" sz="2469">
                <a:solidFill>
                  <a:srgbClr val="C1FF7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diminuer les efforts des enseignants</a:t>
            </a:r>
            <a:r>
              <a:rPr lang="en-US" sz="2469">
                <a:solidFill>
                  <a:srgbClr val="C1FF72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pendant le cycle ?</a:t>
            </a:r>
          </a:p>
          <a:p>
            <a:pPr algn="just" marL="533062" indent="-266531" lvl="1">
              <a:lnSpc>
                <a:spcPts val="3950"/>
              </a:lnSpc>
              <a:buFont typeface="Arial"/>
              <a:buChar char="•"/>
            </a:pP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Peut-on respecter</a:t>
            </a:r>
            <a:r>
              <a:rPr lang="en-US" b="true" sz="2469">
                <a:solidFill>
                  <a:srgbClr val="C1FF7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les différences individuelles</a:t>
            </a: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des apprenants lors des séances de course de durée ?</a:t>
            </a:r>
          </a:p>
          <a:p>
            <a:pPr algn="just">
              <a:lnSpc>
                <a:spcPts val="3950"/>
              </a:lnSpc>
            </a:pPr>
            <a:r>
              <a:rPr lang="en-US" sz="246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Pour répondre aux questions posées, nous avons mis en place un programme expérimental, en les observations et suggestions des enseignants recueillies via Facebook, Gmail, des entretiens personnels et téléphoniques,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79731" y="2372913"/>
            <a:ext cx="6928538" cy="115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82"/>
              </a:lnSpc>
              <a:spcBef>
                <a:spcPct val="0"/>
              </a:spcBef>
            </a:pPr>
            <a:r>
              <a:rPr lang="en-US" b="true" sz="6844" spc="-136">
                <a:solidFill>
                  <a:srgbClr val="FDFBF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Introduction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6113923" y="9258300"/>
            <a:ext cx="327444" cy="32744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648108" y="9258300"/>
            <a:ext cx="327444" cy="32744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161723" y="9258300"/>
            <a:ext cx="327444" cy="32744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883527" y="3348832"/>
            <a:ext cx="12691890" cy="3086100"/>
            <a:chOff x="0" y="0"/>
            <a:chExt cx="334272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42720" cy="812800"/>
            </a:xfrm>
            <a:custGeom>
              <a:avLst/>
              <a:gdLst/>
              <a:ahLst/>
              <a:cxnLst/>
              <a:rect r="r" b="b" t="t" l="l"/>
              <a:pathLst>
                <a:path h="812800" w="3342720">
                  <a:moveTo>
                    <a:pt x="25010" y="0"/>
                  </a:moveTo>
                  <a:lnTo>
                    <a:pt x="3317710" y="0"/>
                  </a:lnTo>
                  <a:cubicBezTo>
                    <a:pt x="3324343" y="0"/>
                    <a:pt x="3330705" y="2635"/>
                    <a:pt x="3335395" y="7325"/>
                  </a:cubicBezTo>
                  <a:cubicBezTo>
                    <a:pt x="3340085" y="12015"/>
                    <a:pt x="3342720" y="18377"/>
                    <a:pt x="3342720" y="25010"/>
                  </a:cubicBezTo>
                  <a:lnTo>
                    <a:pt x="3342720" y="787790"/>
                  </a:lnTo>
                  <a:cubicBezTo>
                    <a:pt x="3342720" y="794423"/>
                    <a:pt x="3340085" y="800785"/>
                    <a:pt x="3335395" y="805475"/>
                  </a:cubicBezTo>
                  <a:cubicBezTo>
                    <a:pt x="3330705" y="810165"/>
                    <a:pt x="3324343" y="812800"/>
                    <a:pt x="3317710" y="812800"/>
                  </a:cubicBezTo>
                  <a:lnTo>
                    <a:pt x="25010" y="812800"/>
                  </a:lnTo>
                  <a:cubicBezTo>
                    <a:pt x="18377" y="812800"/>
                    <a:pt x="12015" y="810165"/>
                    <a:pt x="7325" y="805475"/>
                  </a:cubicBezTo>
                  <a:cubicBezTo>
                    <a:pt x="2635" y="800785"/>
                    <a:pt x="0" y="794423"/>
                    <a:pt x="0" y="787790"/>
                  </a:cubicBezTo>
                  <a:lnTo>
                    <a:pt x="0" y="25010"/>
                  </a:lnTo>
                  <a:cubicBezTo>
                    <a:pt x="0" y="18377"/>
                    <a:pt x="2635" y="12015"/>
                    <a:pt x="7325" y="7325"/>
                  </a:cubicBezTo>
                  <a:cubicBezTo>
                    <a:pt x="12015" y="2635"/>
                    <a:pt x="18377" y="0"/>
                    <a:pt x="25010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34272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214030" y="3606812"/>
            <a:ext cx="11853326" cy="2303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7"/>
              </a:lnSpc>
            </a:pPr>
            <a:r>
              <a:rPr lang="en-US" sz="67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08-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  <a:r>
              <a:rPr lang="en-US" b="true" sz="6737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Autres applications TICEPS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4910781" y="0"/>
            <a:ext cx="3377219" cy="3377219"/>
          </a:xfrm>
          <a:custGeom>
            <a:avLst/>
            <a:gdLst/>
            <a:ahLst/>
            <a:cxnLst/>
            <a:rect r="r" b="b" t="t" l="l"/>
            <a:pathLst>
              <a:path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-1923846" y="8186287"/>
            <a:ext cx="4201427" cy="420142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60907" y="1688610"/>
            <a:ext cx="6711349" cy="3849548"/>
            <a:chOff x="0" y="0"/>
            <a:chExt cx="7981950" cy="45783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-19517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41919" y="588232"/>
            <a:ext cx="10226079" cy="79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69"/>
              </a:lnSpc>
              <a:spcBef>
                <a:spcPct val="0"/>
              </a:spcBef>
            </a:pPr>
            <a:r>
              <a:rPr lang="en-US" b="true" sz="4692" spc="-93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Autres apps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7138204" y="1688610"/>
            <a:ext cx="6711349" cy="3849548"/>
            <a:chOff x="0" y="0"/>
            <a:chExt cx="7981950" cy="45783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-7738" t="0" r="-3656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2499677" y="5967208"/>
            <a:ext cx="6711349" cy="3849548"/>
            <a:chOff x="0" y="0"/>
            <a:chExt cx="7981950" cy="45783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6"/>
              <a:stretch>
                <a:fillRect l="-11030" t="0" r="-11030" b="0"/>
              </a:stretch>
            </a:blip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9076974" y="5967208"/>
            <a:ext cx="6711349" cy="3849548"/>
            <a:chOff x="0" y="0"/>
            <a:chExt cx="7981950" cy="457835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0" t="-21414" r="0" b="-38371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465159" y="4347082"/>
            <a:ext cx="3128394" cy="5535074"/>
            <a:chOff x="0" y="0"/>
            <a:chExt cx="2041606" cy="36122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1606" cy="3612218"/>
            </a:xfrm>
            <a:custGeom>
              <a:avLst/>
              <a:gdLst/>
              <a:ahLst/>
              <a:cxnLst/>
              <a:rect r="r" b="b" t="t" l="l"/>
              <a:pathLst>
                <a:path h="3612218" w="2041606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3533027"/>
                  </a:lnTo>
                  <a:cubicBezTo>
                    <a:pt x="2041606" y="3554030"/>
                    <a:pt x="2033263" y="3574173"/>
                    <a:pt x="2018411" y="3589024"/>
                  </a:cubicBezTo>
                  <a:cubicBezTo>
                    <a:pt x="2003560" y="3603875"/>
                    <a:pt x="1983418" y="3612218"/>
                    <a:pt x="1962415" y="3612218"/>
                  </a:cubicBezTo>
                  <a:lnTo>
                    <a:pt x="79191" y="3612218"/>
                  </a:lnTo>
                  <a:cubicBezTo>
                    <a:pt x="58188" y="3612218"/>
                    <a:pt x="38046" y="3603875"/>
                    <a:pt x="23195" y="3589024"/>
                  </a:cubicBezTo>
                  <a:cubicBezTo>
                    <a:pt x="8343" y="3574173"/>
                    <a:pt x="0" y="3554030"/>
                    <a:pt x="0" y="3533027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41606" cy="3650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6165" y="4347082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-10800000">
            <a:off x="3976553" y="4347082"/>
            <a:ext cx="3128394" cy="5535074"/>
            <a:chOff x="0" y="0"/>
            <a:chExt cx="2041606" cy="36122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1606" cy="3612218"/>
            </a:xfrm>
            <a:custGeom>
              <a:avLst/>
              <a:gdLst/>
              <a:ahLst/>
              <a:cxnLst/>
              <a:rect r="r" b="b" t="t" l="l"/>
              <a:pathLst>
                <a:path h="3612218" w="2041606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3533027"/>
                  </a:lnTo>
                  <a:cubicBezTo>
                    <a:pt x="2041606" y="3554030"/>
                    <a:pt x="2033263" y="3574173"/>
                    <a:pt x="2018411" y="3589024"/>
                  </a:cubicBezTo>
                  <a:cubicBezTo>
                    <a:pt x="2003560" y="3603875"/>
                    <a:pt x="1983418" y="3612218"/>
                    <a:pt x="1962415" y="3612218"/>
                  </a:cubicBezTo>
                  <a:lnTo>
                    <a:pt x="79191" y="3612218"/>
                  </a:lnTo>
                  <a:cubicBezTo>
                    <a:pt x="58188" y="3612218"/>
                    <a:pt x="38046" y="3603875"/>
                    <a:pt x="23195" y="3589024"/>
                  </a:cubicBezTo>
                  <a:cubicBezTo>
                    <a:pt x="8343" y="3574173"/>
                    <a:pt x="0" y="3554030"/>
                    <a:pt x="0" y="3533027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41606" cy="3650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467560" y="4347082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-10800000">
            <a:off x="7485947" y="4347082"/>
            <a:ext cx="3128394" cy="5535074"/>
            <a:chOff x="0" y="0"/>
            <a:chExt cx="2041606" cy="36122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1606" cy="3612218"/>
            </a:xfrm>
            <a:custGeom>
              <a:avLst/>
              <a:gdLst/>
              <a:ahLst/>
              <a:cxnLst/>
              <a:rect r="r" b="b" t="t" l="l"/>
              <a:pathLst>
                <a:path h="3612218" w="2041606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3533027"/>
                  </a:lnTo>
                  <a:cubicBezTo>
                    <a:pt x="2041606" y="3554030"/>
                    <a:pt x="2033263" y="3574173"/>
                    <a:pt x="2018411" y="3589024"/>
                  </a:cubicBezTo>
                  <a:cubicBezTo>
                    <a:pt x="2003560" y="3603875"/>
                    <a:pt x="1983418" y="3612218"/>
                    <a:pt x="1962415" y="3612218"/>
                  </a:cubicBezTo>
                  <a:lnTo>
                    <a:pt x="79191" y="3612218"/>
                  </a:lnTo>
                  <a:cubicBezTo>
                    <a:pt x="58188" y="3612218"/>
                    <a:pt x="38046" y="3603875"/>
                    <a:pt x="23195" y="3589024"/>
                  </a:cubicBezTo>
                  <a:cubicBezTo>
                    <a:pt x="8343" y="3574173"/>
                    <a:pt x="0" y="3554030"/>
                    <a:pt x="0" y="3533027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41606" cy="3650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976954" y="4347082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-10800000">
            <a:off x="10997342" y="4347082"/>
            <a:ext cx="3128394" cy="5535074"/>
            <a:chOff x="0" y="0"/>
            <a:chExt cx="2041606" cy="361221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41606" cy="3612218"/>
            </a:xfrm>
            <a:custGeom>
              <a:avLst/>
              <a:gdLst/>
              <a:ahLst/>
              <a:cxnLst/>
              <a:rect r="r" b="b" t="t" l="l"/>
              <a:pathLst>
                <a:path h="3612218" w="2041606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3533027"/>
                  </a:lnTo>
                  <a:cubicBezTo>
                    <a:pt x="2041606" y="3554030"/>
                    <a:pt x="2033263" y="3574173"/>
                    <a:pt x="2018411" y="3589024"/>
                  </a:cubicBezTo>
                  <a:cubicBezTo>
                    <a:pt x="2003560" y="3603875"/>
                    <a:pt x="1983418" y="3612218"/>
                    <a:pt x="1962415" y="3612218"/>
                  </a:cubicBezTo>
                  <a:lnTo>
                    <a:pt x="79191" y="3612218"/>
                  </a:lnTo>
                  <a:cubicBezTo>
                    <a:pt x="58188" y="3612218"/>
                    <a:pt x="38046" y="3603875"/>
                    <a:pt x="23195" y="3589024"/>
                  </a:cubicBezTo>
                  <a:cubicBezTo>
                    <a:pt x="8343" y="3574173"/>
                    <a:pt x="0" y="3554030"/>
                    <a:pt x="0" y="3533027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041606" cy="3650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1488348" y="4347082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2095642" y="1475910"/>
            <a:ext cx="736278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CONCLUSION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0209" y="6306518"/>
            <a:ext cx="2738293" cy="15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Le respect total des différences individuelles entre les apprenants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38226" y="4419191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71604" y="5330205"/>
            <a:ext cx="2738293" cy="3502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 - La création d'une atmosphère de plaisir et de compétition </a:t>
            </a:r>
          </a:p>
          <a:p>
            <a:pPr algn="ctr" marL="0" indent="0" lvl="0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 - suivre le projet personnel à l'intérieur et à l'extérieur de l’établissement.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49621" y="4419191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80997" y="5915993"/>
            <a:ext cx="2738293" cy="233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Le respect de principe de l'égalité des chances entre les apprenants de manière précise et sans erreurs.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59014" y="4419191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192392" y="6501780"/>
            <a:ext cx="2738293" cy="1159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Faciliter dans un large travail de l'enseignant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070409" y="4419191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0702" y="2694402"/>
            <a:ext cx="15149528" cy="1230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1"/>
              </a:lnSpc>
            </a:pPr>
            <a:r>
              <a:rPr lang="en-US" sz="220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Après avoir présenté et analysé les observations et suggestions des enseignants recueillies via Facebook, Gmail, des entretiens personnels et téléphoniques.</a:t>
            </a:r>
          </a:p>
          <a:p>
            <a:pPr algn="just" marL="0" indent="0" lvl="0">
              <a:lnSpc>
                <a:spcPts val="3301"/>
              </a:lnSpc>
            </a:pPr>
            <a:r>
              <a:rPr lang="en-US" sz="220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Nous avons constaté que les bonnes pratiques liées à l'utilisation de l'application CORREYA sont les suivantes :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0" id="30"/>
          <p:cNvGrpSpPr/>
          <p:nvPr/>
        </p:nvGrpSpPr>
        <p:grpSpPr>
          <a:xfrm rot="-10800000">
            <a:off x="14678185" y="4347082"/>
            <a:ext cx="3128394" cy="5535074"/>
            <a:chOff x="0" y="0"/>
            <a:chExt cx="2041606" cy="361221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41606" cy="3612218"/>
            </a:xfrm>
            <a:custGeom>
              <a:avLst/>
              <a:gdLst/>
              <a:ahLst/>
              <a:cxnLst/>
              <a:rect r="r" b="b" t="t" l="l"/>
              <a:pathLst>
                <a:path h="3612218" w="2041606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3533027"/>
                  </a:lnTo>
                  <a:cubicBezTo>
                    <a:pt x="2041606" y="3554030"/>
                    <a:pt x="2033263" y="3574173"/>
                    <a:pt x="2018411" y="3589024"/>
                  </a:cubicBezTo>
                  <a:cubicBezTo>
                    <a:pt x="2003560" y="3603875"/>
                    <a:pt x="1983418" y="3612218"/>
                    <a:pt x="1962415" y="3612218"/>
                  </a:cubicBezTo>
                  <a:lnTo>
                    <a:pt x="79191" y="3612218"/>
                  </a:lnTo>
                  <a:cubicBezTo>
                    <a:pt x="58188" y="3612218"/>
                    <a:pt x="38046" y="3603875"/>
                    <a:pt x="23195" y="3589024"/>
                  </a:cubicBezTo>
                  <a:cubicBezTo>
                    <a:pt x="8343" y="3574173"/>
                    <a:pt x="0" y="3554030"/>
                    <a:pt x="0" y="3533027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2041606" cy="3650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5169192" y="4347082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4" id="34"/>
          <p:cNvSpPr txBox="true"/>
          <p:nvPr/>
        </p:nvSpPr>
        <p:spPr>
          <a:xfrm rot="0">
            <a:off x="14873236" y="6892305"/>
            <a:ext cx="2738293" cy="377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9"/>
              </a:lnSpc>
            </a:pPr>
            <a:r>
              <a:rPr lang="en-US" sz="2079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Peu coûteux.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51253" y="4419191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84547" y="2170527"/>
            <a:ext cx="11206414" cy="6205323"/>
            <a:chOff x="0" y="0"/>
            <a:chExt cx="2785608" cy="15424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85608" cy="1542473"/>
            </a:xfrm>
            <a:custGeom>
              <a:avLst/>
              <a:gdLst/>
              <a:ahLst/>
              <a:cxnLst/>
              <a:rect r="r" b="b" t="t" l="l"/>
              <a:pathLst>
                <a:path h="1542473" w="2785608">
                  <a:moveTo>
                    <a:pt x="31088" y="0"/>
                  </a:moveTo>
                  <a:lnTo>
                    <a:pt x="2754519" y="0"/>
                  </a:lnTo>
                  <a:cubicBezTo>
                    <a:pt x="2771689" y="0"/>
                    <a:pt x="2785608" y="13919"/>
                    <a:pt x="2785608" y="31088"/>
                  </a:cubicBezTo>
                  <a:lnTo>
                    <a:pt x="2785608" y="1511385"/>
                  </a:lnTo>
                  <a:cubicBezTo>
                    <a:pt x="2785608" y="1528555"/>
                    <a:pt x="2771689" y="1542473"/>
                    <a:pt x="2754519" y="1542473"/>
                  </a:cubicBezTo>
                  <a:lnTo>
                    <a:pt x="31088" y="1542473"/>
                  </a:lnTo>
                  <a:cubicBezTo>
                    <a:pt x="13919" y="1542473"/>
                    <a:pt x="0" y="1528555"/>
                    <a:pt x="0" y="1511385"/>
                  </a:cubicBezTo>
                  <a:lnTo>
                    <a:pt x="0" y="31088"/>
                  </a:lnTo>
                  <a:cubicBezTo>
                    <a:pt x="0" y="13919"/>
                    <a:pt x="13919" y="0"/>
                    <a:pt x="31088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85608" cy="15805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3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211213" y="6840187"/>
            <a:ext cx="407878" cy="407878"/>
          </a:xfrm>
          <a:custGeom>
            <a:avLst/>
            <a:gdLst/>
            <a:ahLst/>
            <a:cxnLst/>
            <a:rect r="r" b="b" t="t" l="l"/>
            <a:pathLst>
              <a:path h="407878" w="407878">
                <a:moveTo>
                  <a:pt x="0" y="0"/>
                </a:moveTo>
                <a:lnTo>
                  <a:pt x="407878" y="0"/>
                </a:lnTo>
                <a:lnTo>
                  <a:pt x="407878" y="407878"/>
                </a:lnTo>
                <a:lnTo>
                  <a:pt x="0" y="407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211213" y="5786962"/>
            <a:ext cx="407878" cy="407878"/>
          </a:xfrm>
          <a:custGeom>
            <a:avLst/>
            <a:gdLst/>
            <a:ahLst/>
            <a:cxnLst/>
            <a:rect r="r" b="b" t="t" l="l"/>
            <a:pathLst>
              <a:path h="407878" w="407878">
                <a:moveTo>
                  <a:pt x="0" y="0"/>
                </a:moveTo>
                <a:lnTo>
                  <a:pt x="407878" y="0"/>
                </a:lnTo>
                <a:lnTo>
                  <a:pt x="407878" y="407878"/>
                </a:lnTo>
                <a:lnTo>
                  <a:pt x="0" y="40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211213" y="6329207"/>
            <a:ext cx="407696" cy="407878"/>
          </a:xfrm>
          <a:custGeom>
            <a:avLst/>
            <a:gdLst/>
            <a:ahLst/>
            <a:cxnLst/>
            <a:rect r="r" b="b" t="t" l="l"/>
            <a:pathLst>
              <a:path h="407878" w="407696">
                <a:moveTo>
                  <a:pt x="0" y="0"/>
                </a:moveTo>
                <a:lnTo>
                  <a:pt x="407695" y="0"/>
                </a:lnTo>
                <a:lnTo>
                  <a:pt x="407695" y="407878"/>
                </a:lnTo>
                <a:lnTo>
                  <a:pt x="0" y="407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211213" y="5273188"/>
            <a:ext cx="407878" cy="407878"/>
          </a:xfrm>
          <a:custGeom>
            <a:avLst/>
            <a:gdLst/>
            <a:ahLst/>
            <a:cxnLst/>
            <a:rect r="r" b="b" t="t" l="l"/>
            <a:pathLst>
              <a:path h="407878" w="407878">
                <a:moveTo>
                  <a:pt x="0" y="0"/>
                </a:moveTo>
                <a:lnTo>
                  <a:pt x="407878" y="0"/>
                </a:lnTo>
                <a:lnTo>
                  <a:pt x="407878" y="407879"/>
                </a:lnTo>
                <a:lnTo>
                  <a:pt x="0" y="407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8394" y="1440275"/>
            <a:ext cx="7665826" cy="7665826"/>
          </a:xfrm>
          <a:custGeom>
            <a:avLst/>
            <a:gdLst/>
            <a:ahLst/>
            <a:cxnLst/>
            <a:rect r="r" b="b" t="t" l="l"/>
            <a:pathLst>
              <a:path h="7665826" w="7665826">
                <a:moveTo>
                  <a:pt x="0" y="0"/>
                </a:moveTo>
                <a:lnTo>
                  <a:pt x="7665825" y="0"/>
                </a:lnTo>
                <a:lnTo>
                  <a:pt x="7665825" y="7665826"/>
                </a:lnTo>
                <a:lnTo>
                  <a:pt x="0" y="76658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582221" y="2154115"/>
            <a:ext cx="6238170" cy="6238145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16747" t="0" r="-16747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844550" y="4504423"/>
            <a:ext cx="53805" cy="3128365"/>
            <a:chOff x="0" y="0"/>
            <a:chExt cx="13374" cy="7776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74" cy="777626"/>
            </a:xfrm>
            <a:custGeom>
              <a:avLst/>
              <a:gdLst/>
              <a:ahLst/>
              <a:cxnLst/>
              <a:rect r="r" b="b" t="t" l="l"/>
              <a:pathLst>
                <a:path h="777626" w="13374">
                  <a:moveTo>
                    <a:pt x="0" y="0"/>
                  </a:moveTo>
                  <a:lnTo>
                    <a:pt x="13374" y="0"/>
                  </a:lnTo>
                  <a:lnTo>
                    <a:pt x="13374" y="777626"/>
                  </a:lnTo>
                  <a:lnTo>
                    <a:pt x="0" y="777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374" cy="815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778335" y="6300632"/>
            <a:ext cx="4861063" cy="356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TICEPS.com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78335" y="5758387"/>
            <a:ext cx="4738781" cy="35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contact@ticeps.com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78335" y="6822167"/>
            <a:ext cx="4272464" cy="35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Erfoud, MAROC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78335" y="5261024"/>
            <a:ext cx="3457540" cy="35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1"/>
              </a:lnSpc>
            </a:pPr>
            <a:r>
              <a:rPr lang="en-US" sz="220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+212-6.61.89.22.46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61783" y="4428223"/>
            <a:ext cx="4251944" cy="628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5"/>
              </a:lnSpc>
            </a:pPr>
            <a:r>
              <a:rPr lang="en-US" sz="3725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KUIS Mohammed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140035" y="2514438"/>
            <a:ext cx="5910765" cy="1079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67"/>
              </a:lnSpc>
              <a:spcBef>
                <a:spcPct val="0"/>
              </a:spcBef>
            </a:pPr>
            <a:r>
              <a:rPr lang="en-US" b="true" sz="6405" spc="602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MERCI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40035" y="3537399"/>
            <a:ext cx="6140330" cy="575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7"/>
              </a:lnSpc>
              <a:spcBef>
                <a:spcPct val="0"/>
              </a:spcBef>
            </a:pPr>
            <a:r>
              <a:rPr lang="en-US" sz="3290" spc="-65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POUR VOTRE ATTENTION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5811589" y="8007246"/>
            <a:ext cx="4201427" cy="4201427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-1868494" y="-2100713"/>
            <a:ext cx="4201427" cy="4201427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6067950" y="6633635"/>
            <a:ext cx="762083" cy="762083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-575233" y="9258300"/>
            <a:ext cx="1614906" cy="1614906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5963989" y="526729"/>
            <a:ext cx="1643798" cy="1643798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08325" y="0"/>
                  </a:moveTo>
                  <a:lnTo>
                    <a:pt x="704475" y="0"/>
                  </a:lnTo>
                  <a:cubicBezTo>
                    <a:pt x="764301" y="0"/>
                    <a:pt x="812800" y="48499"/>
                    <a:pt x="812800" y="108325"/>
                  </a:cubicBezTo>
                  <a:lnTo>
                    <a:pt x="812800" y="704475"/>
                  </a:lnTo>
                  <a:cubicBezTo>
                    <a:pt x="812800" y="764301"/>
                    <a:pt x="764301" y="812800"/>
                    <a:pt x="704475" y="812800"/>
                  </a:cubicBezTo>
                  <a:lnTo>
                    <a:pt x="108325" y="812800"/>
                  </a:lnTo>
                  <a:cubicBezTo>
                    <a:pt x="48499" y="812800"/>
                    <a:pt x="0" y="764301"/>
                    <a:pt x="0" y="704475"/>
                  </a:cubicBezTo>
                  <a:lnTo>
                    <a:pt x="0" y="108325"/>
                  </a:lnTo>
                  <a:cubicBezTo>
                    <a:pt x="0" y="48499"/>
                    <a:pt x="48499" y="0"/>
                    <a:pt x="108325" y="0"/>
                  </a:cubicBezTo>
                  <a:close/>
                </a:path>
              </a:pathLst>
            </a:custGeom>
            <a:blipFill>
              <a:blip r:embed="rId13"/>
              <a:stretch>
                <a:fillRect l="-229" t="0" r="-229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675" y="5143500"/>
            <a:ext cx="4671653" cy="1592083"/>
            <a:chOff x="0" y="0"/>
            <a:chExt cx="812800" cy="2769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76999"/>
            </a:xfrm>
            <a:custGeom>
              <a:avLst/>
              <a:gdLst/>
              <a:ahLst/>
              <a:cxnLst/>
              <a:rect r="r" b="b" t="t" l="l"/>
              <a:pathLst>
                <a:path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635397" y="4925331"/>
            <a:ext cx="4671653" cy="1592083"/>
            <a:chOff x="0" y="0"/>
            <a:chExt cx="812800" cy="2769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76999"/>
            </a:xfrm>
            <a:custGeom>
              <a:avLst/>
              <a:gdLst/>
              <a:ahLst/>
              <a:cxnLst/>
              <a:rect r="r" b="b" t="t" l="l"/>
              <a:pathLst>
                <a:path h="27699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6999"/>
                  </a:lnTo>
                  <a:lnTo>
                    <a:pt x="0" y="276999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315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4910781" y="0"/>
            <a:ext cx="3377219" cy="3377219"/>
          </a:xfrm>
          <a:custGeom>
            <a:avLst/>
            <a:gdLst/>
            <a:ahLst/>
            <a:cxnLst/>
            <a:rect r="r" b="b" t="t" l="l"/>
            <a:pathLst>
              <a:path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-1923846" y="8186287"/>
            <a:ext cx="4201427" cy="420142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404490" y="1970981"/>
            <a:ext cx="4362617" cy="8316019"/>
            <a:chOff x="0" y="0"/>
            <a:chExt cx="8624570" cy="164401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10210" y="265430"/>
              <a:ext cx="7753350" cy="15909291"/>
            </a:xfrm>
            <a:custGeom>
              <a:avLst/>
              <a:gdLst/>
              <a:ahLst/>
              <a:cxnLst/>
              <a:rect r="r" b="b" t="t" l="l"/>
              <a:pathLst>
                <a:path h="15909291" w="7753350">
                  <a:moveTo>
                    <a:pt x="7753350" y="792480"/>
                  </a:moveTo>
                  <a:lnTo>
                    <a:pt x="7753350" y="15118081"/>
                  </a:lnTo>
                  <a:cubicBezTo>
                    <a:pt x="7753350" y="15554961"/>
                    <a:pt x="7399020" y="15909291"/>
                    <a:pt x="6962140" y="15909291"/>
                  </a:cubicBezTo>
                  <a:lnTo>
                    <a:pt x="791210" y="15909291"/>
                  </a:lnTo>
                  <a:cubicBezTo>
                    <a:pt x="354330" y="15909291"/>
                    <a:pt x="0" y="15554961"/>
                    <a:pt x="0" y="15118081"/>
                  </a:cubicBezTo>
                  <a:lnTo>
                    <a:pt x="0" y="792480"/>
                  </a:lnTo>
                  <a:cubicBezTo>
                    <a:pt x="0" y="355600"/>
                    <a:pt x="354330" y="1270"/>
                    <a:pt x="791210" y="1270"/>
                  </a:cubicBezTo>
                  <a:lnTo>
                    <a:pt x="6962140" y="1270"/>
                  </a:lnTo>
                  <a:cubicBezTo>
                    <a:pt x="7399020" y="0"/>
                    <a:pt x="7753350" y="354330"/>
                    <a:pt x="7753350" y="792480"/>
                  </a:cubicBezTo>
                  <a:close/>
                </a:path>
              </a:pathLst>
            </a:custGeom>
            <a:blipFill>
              <a:blip r:embed="rId4"/>
              <a:stretch>
                <a:fillRect l="-8941" t="0" r="-8941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636000" cy="16446500"/>
            </a:xfrm>
            <a:custGeom>
              <a:avLst/>
              <a:gdLst/>
              <a:ahLst/>
              <a:cxnLst/>
              <a:rect r="r" b="b" t="t" l="l"/>
              <a:pathLst>
                <a:path h="16446500" w="8636000">
                  <a:moveTo>
                    <a:pt x="0" y="0"/>
                  </a:moveTo>
                  <a:lnTo>
                    <a:pt x="8636000" y="0"/>
                  </a:lnTo>
                  <a:lnTo>
                    <a:pt x="8636000" y="16446500"/>
                  </a:lnTo>
                  <a:lnTo>
                    <a:pt x="0" y="16446500"/>
                  </a:lnTo>
                  <a:close/>
                </a:path>
              </a:pathLst>
            </a:custGeom>
          </p:spPr>
        </p:sp>
      </p:grpSp>
      <p:sp>
        <p:nvSpPr>
          <p:cNvPr name="TextBox 15" id="15"/>
          <p:cNvSpPr txBox="true"/>
          <p:nvPr/>
        </p:nvSpPr>
        <p:spPr>
          <a:xfrm rot="0">
            <a:off x="201956" y="5295490"/>
            <a:ext cx="4134391" cy="631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67"/>
              </a:lnSpc>
              <a:spcBef>
                <a:spcPct val="0"/>
              </a:spcBef>
            </a:pPr>
            <a:r>
              <a:rPr lang="en-US" sz="3691" spc="14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Correya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6726" y="6066066"/>
            <a:ext cx="3484851" cy="797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5"/>
              </a:lnSpc>
            </a:pPr>
            <a:r>
              <a:rPr lang="en-US" sz="2654" spc="132">
                <a:solidFill>
                  <a:srgbClr val="AEEA00"/>
                </a:solidFill>
                <a:latin typeface="Open Sauce"/>
                <a:ea typeface="Open Sauce"/>
                <a:cs typeface="Open Sauce"/>
                <a:sym typeface="Open Sauce"/>
              </a:rPr>
              <a:t>3200 Apprenant</a:t>
            </a:r>
          </a:p>
          <a:p>
            <a:pPr algn="ctr">
              <a:lnSpc>
                <a:spcPts val="3185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441919" y="588232"/>
            <a:ext cx="10226079" cy="79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69"/>
              </a:lnSpc>
              <a:spcBef>
                <a:spcPct val="0"/>
              </a:spcBef>
            </a:pPr>
            <a:r>
              <a:rPr lang="en-US" b="true" sz="4692" spc="-93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Statistiques Applications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04028" y="5077321"/>
            <a:ext cx="4134391" cy="631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7"/>
              </a:lnSpc>
            </a:pPr>
            <a:r>
              <a:rPr lang="en-US" sz="3691" spc="14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Note EPS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228798" y="5847897"/>
            <a:ext cx="3484851" cy="39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5"/>
              </a:lnSpc>
            </a:pPr>
            <a:r>
              <a:rPr lang="en-US" sz="2654" spc="132">
                <a:solidFill>
                  <a:srgbClr val="AEEA00"/>
                </a:solidFill>
                <a:latin typeface="Open Sauce"/>
                <a:ea typeface="Open Sauce"/>
                <a:cs typeface="Open Sauce"/>
                <a:sym typeface="Open Sauce"/>
              </a:rPr>
              <a:t>1200 Enseignant</a:t>
            </a:r>
          </a:p>
        </p:txBody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708182" y="1904306"/>
            <a:ext cx="4362617" cy="8316019"/>
            <a:chOff x="0" y="0"/>
            <a:chExt cx="8624570" cy="164401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10210" y="265430"/>
              <a:ext cx="7753350" cy="15909291"/>
            </a:xfrm>
            <a:custGeom>
              <a:avLst/>
              <a:gdLst/>
              <a:ahLst/>
              <a:cxnLst/>
              <a:rect r="r" b="b" t="t" l="l"/>
              <a:pathLst>
                <a:path h="15909291" w="7753350">
                  <a:moveTo>
                    <a:pt x="7753350" y="792480"/>
                  </a:moveTo>
                  <a:lnTo>
                    <a:pt x="7753350" y="15118081"/>
                  </a:lnTo>
                  <a:cubicBezTo>
                    <a:pt x="7753350" y="15554961"/>
                    <a:pt x="7399020" y="15909291"/>
                    <a:pt x="6962140" y="15909291"/>
                  </a:cubicBezTo>
                  <a:lnTo>
                    <a:pt x="791210" y="15909291"/>
                  </a:lnTo>
                  <a:cubicBezTo>
                    <a:pt x="354330" y="15909291"/>
                    <a:pt x="0" y="15554961"/>
                    <a:pt x="0" y="15118081"/>
                  </a:cubicBezTo>
                  <a:lnTo>
                    <a:pt x="0" y="792480"/>
                  </a:lnTo>
                  <a:cubicBezTo>
                    <a:pt x="0" y="355600"/>
                    <a:pt x="354330" y="1270"/>
                    <a:pt x="791210" y="1270"/>
                  </a:cubicBezTo>
                  <a:lnTo>
                    <a:pt x="6962140" y="1270"/>
                  </a:lnTo>
                  <a:cubicBezTo>
                    <a:pt x="7399020" y="0"/>
                    <a:pt x="7753350" y="354330"/>
                    <a:pt x="7753350" y="792480"/>
                  </a:cubicBezTo>
                  <a:close/>
                </a:path>
              </a:pathLst>
            </a:custGeom>
            <a:blipFill>
              <a:blip r:embed="rId5"/>
              <a:stretch>
                <a:fillRect l="-4651" t="0" r="-4651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636000" cy="16446500"/>
            </a:xfrm>
            <a:custGeom>
              <a:avLst/>
              <a:gdLst/>
              <a:ahLst/>
              <a:cxnLst/>
              <a:rect r="r" b="b" t="t" l="l"/>
              <a:pathLst>
                <a:path h="16446500" w="8636000">
                  <a:moveTo>
                    <a:pt x="0" y="0"/>
                  </a:moveTo>
                  <a:lnTo>
                    <a:pt x="8636000" y="0"/>
                  </a:lnTo>
                  <a:lnTo>
                    <a:pt x="8636000" y="16446500"/>
                  </a:lnTo>
                  <a:lnTo>
                    <a:pt x="0" y="16446500"/>
                  </a:lnTo>
                  <a:close/>
                </a:path>
              </a:pathLst>
            </a:custGeom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4910781" y="0"/>
            <a:ext cx="3377219" cy="3377219"/>
          </a:xfrm>
          <a:custGeom>
            <a:avLst/>
            <a:gdLst/>
            <a:ahLst/>
            <a:cxnLst/>
            <a:rect r="r" b="b" t="t" l="l"/>
            <a:pathLst>
              <a:path h="3377219" w="3377219">
                <a:moveTo>
                  <a:pt x="3377219" y="0"/>
                </a:moveTo>
                <a:lnTo>
                  <a:pt x="0" y="0"/>
                </a:lnTo>
                <a:lnTo>
                  <a:pt x="0" y="3377219"/>
                </a:lnTo>
                <a:lnTo>
                  <a:pt x="3377219" y="3377219"/>
                </a:lnTo>
                <a:lnTo>
                  <a:pt x="33772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-1923846" y="8186287"/>
            <a:ext cx="4201427" cy="420142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8288" y="2958967"/>
            <a:ext cx="9146584" cy="5246370"/>
            <a:chOff x="0" y="0"/>
            <a:chExt cx="7981950" cy="45783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0" t="-6360" r="0" b="-636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41919" y="588232"/>
            <a:ext cx="10226079" cy="79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69"/>
              </a:lnSpc>
              <a:spcBef>
                <a:spcPct val="0"/>
              </a:spcBef>
            </a:pPr>
            <a:r>
              <a:rPr lang="en-US" b="true" sz="4692" spc="-93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Participations internationales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9062178" y="2958967"/>
            <a:ext cx="9146584" cy="5246370"/>
            <a:chOff x="0" y="0"/>
            <a:chExt cx="7981950" cy="45783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5"/>
              <a:stretch>
                <a:fillRect l="0" t="-5053" r="0" b="-5053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424" r="0" b="-164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94300" y="3675559"/>
            <a:ext cx="3293700" cy="6611441"/>
          </a:xfrm>
          <a:custGeom>
            <a:avLst/>
            <a:gdLst/>
            <a:ahLst/>
            <a:cxnLst/>
            <a:rect r="r" b="b" t="t" l="l"/>
            <a:pathLst>
              <a:path h="6611441" w="3293700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-2364371" y="-2474096"/>
            <a:ext cx="5578401" cy="557840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56350" y="3876969"/>
            <a:ext cx="1010697" cy="101069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422089" y="3348832"/>
            <a:ext cx="11942586" cy="3813164"/>
            <a:chOff x="0" y="0"/>
            <a:chExt cx="3145372" cy="10042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45372" cy="1004290"/>
            </a:xfrm>
            <a:custGeom>
              <a:avLst/>
              <a:gdLst/>
              <a:ahLst/>
              <a:cxnLst/>
              <a:rect r="r" b="b" t="t" l="l"/>
              <a:pathLst>
                <a:path h="1004290" w="3145372">
                  <a:moveTo>
                    <a:pt x="26579" y="0"/>
                  </a:moveTo>
                  <a:lnTo>
                    <a:pt x="3118794" y="0"/>
                  </a:lnTo>
                  <a:cubicBezTo>
                    <a:pt x="3125843" y="0"/>
                    <a:pt x="3132603" y="2800"/>
                    <a:pt x="3137588" y="7785"/>
                  </a:cubicBezTo>
                  <a:cubicBezTo>
                    <a:pt x="3142572" y="12769"/>
                    <a:pt x="3145372" y="19530"/>
                    <a:pt x="3145372" y="26579"/>
                  </a:cubicBezTo>
                  <a:lnTo>
                    <a:pt x="3145372" y="977711"/>
                  </a:lnTo>
                  <a:cubicBezTo>
                    <a:pt x="3145372" y="992390"/>
                    <a:pt x="3133473" y="1004290"/>
                    <a:pt x="3118794" y="1004290"/>
                  </a:cubicBezTo>
                  <a:lnTo>
                    <a:pt x="26579" y="1004290"/>
                  </a:lnTo>
                  <a:cubicBezTo>
                    <a:pt x="19530" y="1004290"/>
                    <a:pt x="12769" y="1001490"/>
                    <a:pt x="7785" y="996505"/>
                  </a:cubicBezTo>
                  <a:cubicBezTo>
                    <a:pt x="2800" y="991521"/>
                    <a:pt x="0" y="984761"/>
                    <a:pt x="0" y="977711"/>
                  </a:cubicBezTo>
                  <a:lnTo>
                    <a:pt x="0" y="26579"/>
                  </a:lnTo>
                  <a:cubicBezTo>
                    <a:pt x="0" y="11900"/>
                    <a:pt x="11900" y="0"/>
                    <a:pt x="26579" y="0"/>
                  </a:cubicBezTo>
                  <a:close/>
                </a:path>
              </a:pathLst>
            </a:custGeom>
            <a:solidFill>
              <a:srgbClr val="106861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145372" cy="1032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48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035777" y="3625862"/>
            <a:ext cx="10715210" cy="398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3"/>
              </a:lnSpc>
            </a:pPr>
            <a:r>
              <a:rPr lang="en-US" sz="543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01- Comparaisons entre l'échantillon  de contrôle et  l'échantillon expérimental</a:t>
            </a:r>
          </a:p>
          <a:p>
            <a:pPr algn="ctr">
              <a:lnSpc>
                <a:spcPts val="929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477335" y="4347082"/>
            <a:ext cx="9330225" cy="5737336"/>
            <a:chOff x="0" y="0"/>
            <a:chExt cx="6088954" cy="37442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088954" cy="3744216"/>
            </a:xfrm>
            <a:custGeom>
              <a:avLst/>
              <a:gdLst/>
              <a:ahLst/>
              <a:cxnLst/>
              <a:rect r="r" b="b" t="t" l="l"/>
              <a:pathLst>
                <a:path h="3744216" w="6088954">
                  <a:moveTo>
                    <a:pt x="26553" y="0"/>
                  </a:moveTo>
                  <a:lnTo>
                    <a:pt x="6062401" y="0"/>
                  </a:lnTo>
                  <a:cubicBezTo>
                    <a:pt x="6077065" y="0"/>
                    <a:pt x="6088954" y="11888"/>
                    <a:pt x="6088954" y="26553"/>
                  </a:cubicBezTo>
                  <a:lnTo>
                    <a:pt x="6088954" y="3717663"/>
                  </a:lnTo>
                  <a:cubicBezTo>
                    <a:pt x="6088954" y="3724706"/>
                    <a:pt x="6086156" y="3731459"/>
                    <a:pt x="6081176" y="3736439"/>
                  </a:cubicBezTo>
                  <a:cubicBezTo>
                    <a:pt x="6076197" y="3741419"/>
                    <a:pt x="6069443" y="3744216"/>
                    <a:pt x="6062401" y="3744216"/>
                  </a:cubicBezTo>
                  <a:lnTo>
                    <a:pt x="26553" y="3744216"/>
                  </a:lnTo>
                  <a:cubicBezTo>
                    <a:pt x="19510" y="3744216"/>
                    <a:pt x="12757" y="3741419"/>
                    <a:pt x="7777" y="3736439"/>
                  </a:cubicBezTo>
                  <a:cubicBezTo>
                    <a:pt x="2797" y="3731459"/>
                    <a:pt x="0" y="3724706"/>
                    <a:pt x="0" y="3717663"/>
                  </a:cubicBezTo>
                  <a:lnTo>
                    <a:pt x="0" y="26553"/>
                  </a:lnTo>
                  <a:cubicBezTo>
                    <a:pt x="0" y="19510"/>
                    <a:pt x="2797" y="12757"/>
                    <a:pt x="7777" y="7777"/>
                  </a:cubicBezTo>
                  <a:cubicBezTo>
                    <a:pt x="12757" y="2797"/>
                    <a:pt x="19510" y="0"/>
                    <a:pt x="26553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088954" cy="37823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095642" y="2054763"/>
            <a:ext cx="13962903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1- La planification des cours :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792922" y="4582937"/>
            <a:ext cx="8699049" cy="52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La planification des cours devient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plus complexe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car elle nécessite des références fiables et des calculs complexes prenant en compte tous ces paramètres :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-Métabolismes 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la nature du travail 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la distance de la piste 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la vitesse maximale aérobie, 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l'intensité de la vitesse maximale aérobie, </a:t>
            </a:r>
          </a:p>
          <a:p>
            <a:pPr algn="just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 un seul paramètre (piste,%,VMA) est modifié, les calculs sont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répétés à nouveau</a:t>
            </a: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10524957" y="4332876"/>
            <a:ext cx="3995214" cy="5751543"/>
            <a:chOff x="0" y="0"/>
            <a:chExt cx="2607298" cy="37534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07298" cy="3753487"/>
            </a:xfrm>
            <a:custGeom>
              <a:avLst/>
              <a:gdLst/>
              <a:ahLst/>
              <a:cxnLst/>
              <a:rect r="r" b="b" t="t" l="l"/>
              <a:pathLst>
                <a:path h="3753487" w="2607298">
                  <a:moveTo>
                    <a:pt x="62010" y="0"/>
                  </a:moveTo>
                  <a:lnTo>
                    <a:pt x="2545288" y="0"/>
                  </a:lnTo>
                  <a:cubicBezTo>
                    <a:pt x="2579535" y="0"/>
                    <a:pt x="2607298" y="27763"/>
                    <a:pt x="2607298" y="62010"/>
                  </a:cubicBezTo>
                  <a:lnTo>
                    <a:pt x="2607298" y="3691478"/>
                  </a:lnTo>
                  <a:cubicBezTo>
                    <a:pt x="2607298" y="3725725"/>
                    <a:pt x="2579535" y="3753487"/>
                    <a:pt x="2545288" y="3753487"/>
                  </a:cubicBezTo>
                  <a:lnTo>
                    <a:pt x="62010" y="3753487"/>
                  </a:lnTo>
                  <a:cubicBezTo>
                    <a:pt x="27763" y="3753487"/>
                    <a:pt x="0" y="3725725"/>
                    <a:pt x="0" y="3691478"/>
                  </a:cubicBezTo>
                  <a:lnTo>
                    <a:pt x="0" y="62010"/>
                  </a:lnTo>
                  <a:cubicBezTo>
                    <a:pt x="0" y="27763"/>
                    <a:pt x="27763" y="0"/>
                    <a:pt x="62010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607298" cy="37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769031" y="5528334"/>
            <a:ext cx="3507067" cy="33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L'application contient des références fiables de manière interactive et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 nécessite aucun calcul complexe.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730598" y="3657306"/>
            <a:ext cx="1633055" cy="163305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66675" y="3752556"/>
            <a:ext cx="1575905" cy="157590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71601" t="-34486" r="-39698" b="-176814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4917096" y="4169948"/>
            <a:ext cx="3176290" cy="5914470"/>
            <a:chOff x="0" y="0"/>
            <a:chExt cx="3241040" cy="60350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0160" y="12700"/>
              <a:ext cx="3228340" cy="186690"/>
            </a:xfrm>
            <a:custGeom>
              <a:avLst/>
              <a:gdLst/>
              <a:ahLst/>
              <a:cxnLst/>
              <a:rect r="r" b="b" t="t" l="l"/>
              <a:pathLst>
                <a:path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350" y="193040"/>
              <a:ext cx="3228340" cy="5835650"/>
            </a:xfrm>
            <a:custGeom>
              <a:avLst/>
              <a:gdLst/>
              <a:ahLst/>
              <a:cxnLst/>
              <a:rect r="r" b="b" t="t" l="l"/>
              <a:pathLst>
                <a:path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>
              <a:blip r:embed="rId5"/>
              <a:stretch>
                <a:fillRect l="0" t="-11592" r="0" b="-11592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41040" cy="6035040"/>
            </a:xfrm>
            <a:custGeom>
              <a:avLst/>
              <a:gdLst/>
              <a:ahLst/>
              <a:cxnLst/>
              <a:rect r="r" b="b" t="t" l="l"/>
              <a:pathLst>
                <a:path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49860" y="73660"/>
              <a:ext cx="299720" cy="63500"/>
            </a:xfrm>
            <a:custGeom>
              <a:avLst/>
              <a:gdLst/>
              <a:ahLst/>
              <a:cxnLst/>
              <a:rect r="r" b="b" t="t" l="l"/>
              <a:pathLst>
                <a:path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591820" y="88900"/>
              <a:ext cx="2508250" cy="33020"/>
            </a:xfrm>
            <a:custGeom>
              <a:avLst/>
              <a:gdLst/>
              <a:ahLst/>
              <a:cxnLst/>
              <a:rect r="r" b="b" t="t" l="l"/>
              <a:pathLst>
                <a:path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AEEA00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2- Evaluation diagnostique :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2442043" y="5421137"/>
            <a:ext cx="6065647" cy="33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La détermination de la VMA nécessite la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présence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du professeur et ses apprenants.</a:t>
            </a:r>
          </a:p>
          <a:p>
            <a:pPr algn="just">
              <a:lnSpc>
                <a:spcPts val="3814"/>
              </a:lnSpc>
            </a:pP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nécessite également un Test </a:t>
            </a:r>
            <a:r>
              <a:rPr lang="en-US" sz="2979" b="true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présentiel</a:t>
            </a:r>
            <a:r>
              <a:rPr lang="en-US" sz="2979" b="true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pour chaque apprenant absent.</a:t>
            </a:r>
          </a:p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047777" y="6359431"/>
            <a:ext cx="6065647" cy="142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L'apprenant passe son test VMA seul,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sans présence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du professeur.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71601" t="-34486" r="-39698" b="-176814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49727" y="4347082"/>
            <a:ext cx="6850279" cy="5508736"/>
            <a:chOff x="0" y="0"/>
            <a:chExt cx="4470528" cy="3595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4401677" y="3484661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592460" y="286894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2095642" y="2054763"/>
            <a:ext cx="9885829" cy="86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spc="-102" b="true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3- Pendant le cours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-465877" y="-4635036"/>
            <a:ext cx="3695540" cy="7418054"/>
          </a:xfrm>
          <a:custGeom>
            <a:avLst/>
            <a:gdLst/>
            <a:ahLst/>
            <a:cxnLst/>
            <a:rect r="r" b="b" t="t" l="l"/>
            <a:pathLst>
              <a:path h="7418054" w="3695540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3107062" y="5659262"/>
            <a:ext cx="4735611" cy="285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 lieu et l’horaire du cours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sont fixés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et le manque de préparation de certains apprenants impacte négativement leurs performances.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06126" y="3809075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0655461" y="4332876"/>
            <a:ext cx="6850279" cy="5508736"/>
            <a:chOff x="0" y="0"/>
            <a:chExt cx="4470528" cy="3595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470528" cy="3595030"/>
            </a:xfrm>
            <a:custGeom>
              <a:avLst/>
              <a:gdLst/>
              <a:ahLst/>
              <a:cxnLst/>
              <a:rect r="r" b="b" t="t" l="l"/>
              <a:pathLst>
                <a:path h="3595030" w="4470528">
                  <a:moveTo>
                    <a:pt x="36165" y="0"/>
                  </a:moveTo>
                  <a:lnTo>
                    <a:pt x="4434363" y="0"/>
                  </a:lnTo>
                  <a:cubicBezTo>
                    <a:pt x="4443955" y="0"/>
                    <a:pt x="4453153" y="3810"/>
                    <a:pt x="4459936" y="10593"/>
                  </a:cubicBezTo>
                  <a:cubicBezTo>
                    <a:pt x="4466718" y="17375"/>
                    <a:pt x="4470528" y="26574"/>
                    <a:pt x="4470528" y="36165"/>
                  </a:cubicBezTo>
                  <a:lnTo>
                    <a:pt x="4470528" y="3558865"/>
                  </a:lnTo>
                  <a:cubicBezTo>
                    <a:pt x="4470528" y="3578839"/>
                    <a:pt x="4454337" y="3595030"/>
                    <a:pt x="4434363" y="3595030"/>
                  </a:cubicBezTo>
                  <a:lnTo>
                    <a:pt x="36165" y="3595030"/>
                  </a:lnTo>
                  <a:cubicBezTo>
                    <a:pt x="16192" y="3595030"/>
                    <a:pt x="0" y="3578839"/>
                    <a:pt x="0" y="3558865"/>
                  </a:cubicBezTo>
                  <a:lnTo>
                    <a:pt x="0" y="36165"/>
                  </a:lnTo>
                  <a:cubicBezTo>
                    <a:pt x="0" y="16192"/>
                    <a:pt x="16192" y="0"/>
                    <a:pt x="3616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470528" cy="363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047777" y="6359431"/>
            <a:ext cx="6065647" cy="142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14"/>
              </a:lnSpc>
              <a:spcBef>
                <a:spcPct val="0"/>
              </a:spcBef>
            </a:pP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Accessible 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partout </a:t>
            </a:r>
            <a:r>
              <a:rPr lang="en-US" b="true" sz="29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et</a:t>
            </a:r>
            <a:r>
              <a:rPr lang="en-US" b="true" sz="2979">
                <a:solidFill>
                  <a:srgbClr val="ED535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à tout moment</a:t>
            </a:r>
            <a:r>
              <a:rPr lang="en-US" b="true" sz="2979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selon le souhait de l'apprenant.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808053" y="3622670"/>
            <a:ext cx="1762941" cy="176294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8039" t="-33272" r="-173261" b="-17802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5218" y="3603620"/>
            <a:ext cx="1762941" cy="176294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1601" t="-34486" r="-39698" b="-17681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0800000">
            <a:off x="13094994" y="3375980"/>
            <a:ext cx="2146380" cy="1000429"/>
          </a:xfrm>
          <a:custGeom>
            <a:avLst/>
            <a:gdLst/>
            <a:ahLst/>
            <a:cxnLst/>
            <a:rect r="r" b="b" t="t" l="l"/>
            <a:pathLst>
              <a:path h="1000429" w="2146380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4545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3699443" y="3700394"/>
            <a:ext cx="937482" cy="59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95"/>
              </a:lnSpc>
              <a:spcBef>
                <a:spcPct val="0"/>
              </a:spcBef>
            </a:pPr>
            <a:r>
              <a:rPr lang="en-US" b="true" sz="3824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DAGX-pyz30M</dc:identifier>
  <dcterms:modified xsi:type="dcterms:W3CDTF">2011-08-01T06:04:30Z</dcterms:modified>
  <cp:revision>1</cp:revision>
  <dc:title>White and Green Simple  Professional Business Project Presentation</dc:title>
</cp:coreProperties>
</file>